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8"/>
  </p:notesMasterIdLst>
  <p:handoutMasterIdLst>
    <p:handoutMasterId r:id="rId29"/>
  </p:handoutMasterIdLst>
  <p:sldIdLst>
    <p:sldId id="296" r:id="rId6"/>
    <p:sldId id="258" r:id="rId7"/>
    <p:sldId id="297" r:id="rId8"/>
    <p:sldId id="257" r:id="rId9"/>
    <p:sldId id="298" r:id="rId10"/>
    <p:sldId id="299" r:id="rId11"/>
    <p:sldId id="301" r:id="rId12"/>
    <p:sldId id="302" r:id="rId13"/>
    <p:sldId id="284" r:id="rId14"/>
    <p:sldId id="285" r:id="rId15"/>
    <p:sldId id="295" r:id="rId16"/>
    <p:sldId id="303" r:id="rId17"/>
    <p:sldId id="304" r:id="rId18"/>
    <p:sldId id="305" r:id="rId19"/>
    <p:sldId id="306" r:id="rId20"/>
    <p:sldId id="278" r:id="rId21"/>
    <p:sldId id="275" r:id="rId22"/>
    <p:sldId id="279" r:id="rId23"/>
    <p:sldId id="289" r:id="rId24"/>
    <p:sldId id="293" r:id="rId25"/>
    <p:sldId id="308" r:id="rId26"/>
    <p:sldId id="265" r:id="rId27"/>
  </p:sldIdLst>
  <p:sldSz cx="9144000" cy="5143500" type="screen16x9"/>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E5C"/>
    <a:srgbClr val="F67A2F"/>
    <a:srgbClr val="F67A4A"/>
    <a:srgbClr val="72C4C4"/>
    <a:srgbClr val="8D4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2711" autoAdjust="0"/>
  </p:normalViewPr>
  <p:slideViewPr>
    <p:cSldViewPr>
      <p:cViewPr varScale="1">
        <p:scale>
          <a:sx n="97" d="100"/>
          <a:sy n="97" d="100"/>
        </p:scale>
        <p:origin x="965" y="77"/>
      </p:cViewPr>
      <p:guideLst>
        <p:guide orient="horz" pos="1620"/>
        <p:guide pos="2880"/>
      </p:guideLst>
    </p:cSldViewPr>
  </p:slideViewPr>
  <p:notesTextViewPr>
    <p:cViewPr>
      <p:scale>
        <a:sx n="1" d="1"/>
        <a:sy n="1" d="1"/>
      </p:scale>
      <p:origin x="0" y="-576"/>
    </p:cViewPr>
  </p:notesTextViewPr>
  <p:notesViewPr>
    <p:cSldViewPr>
      <p:cViewPr varScale="1">
        <p:scale>
          <a:sx n="84" d="100"/>
          <a:sy n="84" d="100"/>
        </p:scale>
        <p:origin x="-72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B63263C1-EF52-43A3-847A-8FAF17DBB136}" type="datetimeFigureOut">
              <a:rPr lang="en-NZ" smtClean="0"/>
              <a:t>22/11/2017</a:t>
            </a:fld>
            <a:endParaRPr lang="en-NZ"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BA934CA-2800-4121-90D9-857BBFAEFF6E}" type="slidenum">
              <a:rPr lang="en-NZ" smtClean="0"/>
              <a:t>‹#›</a:t>
            </a:fld>
            <a:endParaRPr lang="en-NZ" dirty="0"/>
          </a:p>
        </p:txBody>
      </p:sp>
    </p:spTree>
    <p:extLst>
      <p:ext uri="{BB962C8B-B14F-4D97-AF65-F5344CB8AC3E}">
        <p14:creationId xmlns:p14="http://schemas.microsoft.com/office/powerpoint/2010/main" val="1889857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696D8B26-5A68-4AF6-A558-8FF88949F424}" type="datetimeFigureOut">
              <a:rPr lang="en-NZ" smtClean="0"/>
              <a:t>22/11/2017</a:t>
            </a:fld>
            <a:endParaRPr lang="en-NZ" dirty="0"/>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97475ACB-9A59-4388-8314-EFC801A6AB61}" type="slidenum">
              <a:rPr lang="en-NZ" smtClean="0"/>
              <a:t>‹#›</a:t>
            </a:fld>
            <a:endParaRPr lang="en-NZ" dirty="0"/>
          </a:p>
        </p:txBody>
      </p:sp>
    </p:spTree>
    <p:extLst>
      <p:ext uri="{BB962C8B-B14F-4D97-AF65-F5344CB8AC3E}">
        <p14:creationId xmlns:p14="http://schemas.microsoft.com/office/powerpoint/2010/main" val="30231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car.compliance@worksafe.govt.nz"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sz="1000" u="sng" dirty="0"/>
              <a:t>Note to presenters</a:t>
            </a:r>
          </a:p>
          <a:p>
            <a:pPr marL="171642" indent="-171642">
              <a:buFont typeface="Arial" panose="020B0604020202020204" pitchFamily="34" charset="0"/>
              <a:buChar char="•"/>
              <a:defRPr/>
            </a:pPr>
            <a:r>
              <a:rPr lang="en-NZ" sz="1000" dirty="0"/>
              <a:t>This presentation is an overview, providing </a:t>
            </a:r>
            <a:r>
              <a:rPr lang="en-NZ" sz="1000" baseline="0" dirty="0"/>
              <a:t>the </a:t>
            </a:r>
            <a:r>
              <a:rPr lang="en-NZ" sz="1000" dirty="0"/>
              <a:t>high level </a:t>
            </a:r>
            <a:r>
              <a:rPr lang="en-NZ" sz="1000" baseline="0" dirty="0"/>
              <a:t>context for the </a:t>
            </a:r>
            <a:r>
              <a:rPr lang="en-NZ" sz="1000" dirty="0"/>
              <a:t>Health and Safety at Work Act 2015 (HSWA), Hazardous Substances Reforms.</a:t>
            </a:r>
          </a:p>
          <a:p>
            <a:pPr marL="171642" marR="0" indent="-17164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en-US" sz="1000" b="0" baseline="0" dirty="0"/>
              <a:t>It takes a look at the reasons for the reforms, the regulatory changes and how people can keep informed. </a:t>
            </a:r>
            <a:endParaRPr lang="en-NZ" altLang="en-US" sz="1000" b="0" dirty="0"/>
          </a:p>
          <a:p>
            <a:pPr marL="171642" indent="-171642">
              <a:buFont typeface="Arial" panose="020B0604020202020204" pitchFamily="34" charset="0"/>
              <a:buChar char="•"/>
              <a:defRPr/>
            </a:pPr>
            <a:r>
              <a:rPr lang="en-NZ" sz="1000" dirty="0"/>
              <a:t>It does not represent everything duty holders need</a:t>
            </a:r>
            <a:r>
              <a:rPr lang="en-NZ" sz="1000" baseline="0" dirty="0"/>
              <a:t> to do </a:t>
            </a:r>
            <a:r>
              <a:rPr lang="en-NZ" sz="1000" dirty="0"/>
              <a:t>to comply with the Regulations.</a:t>
            </a:r>
          </a:p>
          <a:p>
            <a:pPr marL="171642" indent="-171642">
              <a:buFont typeface="Arial" panose="020B0604020202020204" pitchFamily="34" charset="0"/>
              <a:buChar char="•"/>
              <a:defRPr/>
            </a:pPr>
            <a:r>
              <a:rPr lang="en-NZ" sz="1000" dirty="0"/>
              <a:t>It was developed in July 2017</a:t>
            </a:r>
            <a:r>
              <a:rPr lang="en-NZ" sz="1000" baseline="0" dirty="0"/>
              <a:t> and </a:t>
            </a:r>
            <a:r>
              <a:rPr lang="en-NZ" sz="1000" dirty="0"/>
              <a:t>may be updated in future.</a:t>
            </a:r>
          </a:p>
          <a:p>
            <a:pPr marL="171642" indent="-171642">
              <a:buFont typeface="Arial" panose="020B0604020202020204" pitchFamily="34" charset="0"/>
              <a:buChar char="•"/>
              <a:defRPr/>
            </a:pPr>
            <a:endParaRPr lang="en-NZ" sz="1200" dirty="0"/>
          </a:p>
          <a:p>
            <a:pPr>
              <a:buFont typeface="Arial" panose="020B0604020202020204" pitchFamily="34" charset="0"/>
              <a:buNone/>
              <a:defRPr/>
            </a:pPr>
            <a:endParaRPr lang="en-NZ" sz="1200" dirty="0"/>
          </a:p>
          <a:p>
            <a:pPr>
              <a:buFont typeface="Arial" panose="020B0604020202020204" pitchFamily="34" charset="0"/>
              <a:buNone/>
              <a:defRPr/>
            </a:pPr>
            <a:endParaRPr lang="en-NZ" sz="1200" dirty="0"/>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a:t>
            </a:fld>
            <a:endParaRPr lang="en-NZ" dirty="0"/>
          </a:p>
        </p:txBody>
      </p:sp>
    </p:spTree>
    <p:extLst>
      <p:ext uri="{BB962C8B-B14F-4D97-AF65-F5344CB8AC3E}">
        <p14:creationId xmlns:p14="http://schemas.microsoft.com/office/powerpoint/2010/main" val="247026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defRPr/>
            </a:pPr>
            <a:r>
              <a:rPr lang="en-NZ" altLang="en-US" sz="1100" dirty="0">
                <a:ea typeface="Calibri" pitchFamily="34" charset="0"/>
                <a:cs typeface="Times New Roman" pitchFamily="18" charset="0"/>
              </a:rPr>
              <a:t>Remember to take into account other relevant requirements under the health and safety legislative framework such as the Act itself and the Health and Safety at Work (General Risk and Workplace Management) Regulations (GRWM). This includes duties to:</a:t>
            </a:r>
          </a:p>
          <a:p>
            <a:pPr marL="171450" indent="-171450" eaLnBrk="1" hangingPunct="1">
              <a:spcBef>
                <a:spcPct val="0"/>
              </a:spcBef>
              <a:spcAft>
                <a:spcPts val="1200"/>
              </a:spcAft>
              <a:buFont typeface="Arial" panose="020B0604020202020204" pitchFamily="34" charset="0"/>
              <a:buChar char="•"/>
              <a:defRPr/>
            </a:pPr>
            <a:r>
              <a:rPr lang="en-NZ" altLang="en-US" sz="1100" dirty="0">
                <a:ea typeface="Calibri" pitchFamily="34" charset="0"/>
                <a:cs typeface="Times New Roman" pitchFamily="18" charset="0"/>
              </a:rPr>
              <a:t>Manage risks associated with the hierarchy of controls (GRWM </a:t>
            </a:r>
            <a:r>
              <a:rPr lang="en-NZ" altLang="en-US" sz="1100" dirty="0" err="1">
                <a:ea typeface="Calibri" pitchFamily="34" charset="0"/>
                <a:cs typeface="Times New Roman" pitchFamily="18" charset="0"/>
              </a:rPr>
              <a:t>regs</a:t>
            </a:r>
            <a:r>
              <a:rPr lang="en-NZ" altLang="en-US" sz="1100" dirty="0">
                <a:ea typeface="Calibri" pitchFamily="34" charset="0"/>
                <a:cs typeface="Times New Roman" pitchFamily="18" charset="0"/>
              </a:rPr>
              <a:t> 5 – 8 and 28)</a:t>
            </a:r>
          </a:p>
          <a:p>
            <a:pPr marL="171450" indent="-171450" eaLnBrk="1" hangingPunct="1">
              <a:spcBef>
                <a:spcPct val="0"/>
              </a:spcBef>
              <a:spcAft>
                <a:spcPts val="1200"/>
              </a:spcAft>
              <a:buFont typeface="Arial" panose="020B0604020202020204" pitchFamily="34" charset="0"/>
              <a:buChar char="•"/>
              <a:defRPr/>
            </a:pPr>
            <a:r>
              <a:rPr lang="en-NZ" altLang="en-US" sz="1100" dirty="0">
                <a:ea typeface="Calibri" pitchFamily="34" charset="0"/>
                <a:cs typeface="Times New Roman" pitchFamily="18" charset="0"/>
              </a:rPr>
              <a:t>Provide information, training and instruction (GRWM </a:t>
            </a:r>
            <a:r>
              <a:rPr lang="en-NZ" altLang="en-US" sz="1100" dirty="0" err="1">
                <a:ea typeface="Calibri" pitchFamily="34" charset="0"/>
                <a:cs typeface="Times New Roman" pitchFamily="18" charset="0"/>
              </a:rPr>
              <a:t>reg</a:t>
            </a:r>
            <a:r>
              <a:rPr lang="en-NZ" altLang="en-US" sz="1100" dirty="0">
                <a:ea typeface="Calibri" pitchFamily="34" charset="0"/>
                <a:cs typeface="Times New Roman" pitchFamily="18" charset="0"/>
              </a:rPr>
              <a:t> 9)</a:t>
            </a:r>
          </a:p>
          <a:p>
            <a:pPr marL="171450" indent="-171450" eaLnBrk="1" hangingPunct="1">
              <a:spcBef>
                <a:spcPct val="0"/>
              </a:spcBef>
              <a:spcAft>
                <a:spcPts val="1200"/>
              </a:spcAft>
              <a:buFont typeface="Arial" panose="020B0604020202020204" pitchFamily="34" charset="0"/>
              <a:buChar char="•"/>
              <a:defRPr/>
            </a:pPr>
            <a:r>
              <a:rPr lang="en-NZ" altLang="en-US" sz="1100" dirty="0">
                <a:ea typeface="Calibri" pitchFamily="34" charset="0"/>
                <a:cs typeface="Times New Roman" pitchFamily="18" charset="0"/>
              </a:rPr>
              <a:t>Provide workplace facilities (GRWM </a:t>
            </a:r>
            <a:r>
              <a:rPr lang="en-NZ" altLang="en-US" sz="1100" dirty="0" err="1">
                <a:ea typeface="Calibri" pitchFamily="34" charset="0"/>
                <a:cs typeface="Times New Roman" pitchFamily="18" charset="0"/>
              </a:rPr>
              <a:t>regs</a:t>
            </a:r>
            <a:r>
              <a:rPr lang="en-NZ" altLang="en-US" sz="1100" dirty="0">
                <a:ea typeface="Calibri" pitchFamily="34" charset="0"/>
                <a:cs typeface="Times New Roman" pitchFamily="18" charset="0"/>
              </a:rPr>
              <a:t> 10 – 11) including ventilation and facilities to control airborne contaminants</a:t>
            </a:r>
          </a:p>
          <a:p>
            <a:pPr marL="171450" indent="-171450" eaLnBrk="1" hangingPunct="1">
              <a:spcBef>
                <a:spcPct val="0"/>
              </a:spcBef>
              <a:spcAft>
                <a:spcPts val="1200"/>
              </a:spcAft>
              <a:buFont typeface="Arial" panose="020B0604020202020204" pitchFamily="34" charset="0"/>
              <a:buChar char="•"/>
              <a:defRPr/>
            </a:pPr>
            <a:r>
              <a:rPr lang="en-NZ" altLang="en-US" sz="1100" dirty="0">
                <a:ea typeface="Calibri" pitchFamily="34" charset="0"/>
                <a:cs typeface="Times New Roman" pitchFamily="18" charset="0"/>
              </a:rPr>
              <a:t>Provide PPE (GRWM </a:t>
            </a:r>
            <a:r>
              <a:rPr lang="en-NZ" altLang="en-US" sz="1100" dirty="0" err="1">
                <a:ea typeface="Calibri" pitchFamily="34" charset="0"/>
                <a:cs typeface="Times New Roman" pitchFamily="18" charset="0"/>
              </a:rPr>
              <a:t>Reg</a:t>
            </a:r>
            <a:r>
              <a:rPr lang="en-NZ" altLang="en-US" sz="1100" dirty="0">
                <a:ea typeface="Calibri" pitchFamily="34" charset="0"/>
                <a:cs typeface="Times New Roman" pitchFamily="18" charset="0"/>
              </a:rPr>
              <a:t> 15)</a:t>
            </a:r>
          </a:p>
        </p:txBody>
      </p:sp>
      <p:sp>
        <p:nvSpPr>
          <p:cNvPr id="4" name="Slide Number Placeholder 3"/>
          <p:cNvSpPr>
            <a:spLocks noGrp="1"/>
          </p:cNvSpPr>
          <p:nvPr>
            <p:ph type="sldNum" sz="quarter" idx="10"/>
          </p:nvPr>
        </p:nvSpPr>
        <p:spPr/>
        <p:txBody>
          <a:bodyPr/>
          <a:lstStyle/>
          <a:p>
            <a:fld id="{97475ACB-9A59-4388-8314-EFC801A6AB61}" type="slidenum">
              <a:rPr lang="en-NZ" smtClean="0"/>
              <a:t>10</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7475ACB-9A59-4388-8314-EFC801A6AB61}" type="slidenum">
              <a:rPr lang="en-NZ" smtClean="0"/>
              <a:t>11</a:t>
            </a:fld>
            <a:endParaRPr lang="en-NZ" dirty="0"/>
          </a:p>
        </p:txBody>
      </p:sp>
    </p:spTree>
    <p:extLst>
      <p:ext uri="{BB962C8B-B14F-4D97-AF65-F5344CB8AC3E}">
        <p14:creationId xmlns:p14="http://schemas.microsoft.com/office/powerpoint/2010/main" val="336198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lnSpc>
                <a:spcPct val="100000"/>
              </a:lnSpc>
              <a:spcBef>
                <a:spcPts val="0"/>
              </a:spcBef>
              <a:spcAft>
                <a:spcPts val="1200"/>
              </a:spcAft>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As the name suggests, by their very nature hazardous substances can be extremely dangerous.</a:t>
            </a:r>
          </a:p>
          <a:p>
            <a:pPr marL="171639"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Used safely they contribute to New Zealand’s economic growth and prosperity.</a:t>
            </a:r>
          </a:p>
          <a:p>
            <a:pPr marL="171639"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Used incorrectly they can cause catastrophic accidents, such as fires and explosions, and serious harm to people who are exposed to them.</a:t>
            </a:r>
          </a:p>
          <a:p>
            <a:pPr marL="171639"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Serious accidents involving these hazardous substances do happen, but it’s important to also be aware of the less obvious harm caused by exposure to hazardous substances at work. This harm results from people being exposed to hazardous substances in three main ways: </a:t>
            </a:r>
          </a:p>
          <a:p>
            <a:pPr marL="629340" lvl="1"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Breathing them in - liquid hazardous substances can often also give off hazardous vapours into the air you breathe. You may not know the vapours are there as they often have no smell.</a:t>
            </a:r>
          </a:p>
          <a:p>
            <a:pPr marL="629340" lvl="1"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Through the skin - hazardous substances can go through your skin and get into your blood. Once in your blood they cause damage as the blood moves around your body.</a:t>
            </a:r>
          </a:p>
          <a:p>
            <a:pPr marL="629340" lvl="1"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Swallowing them - hazardous substances can be swallowed if, for example, you eat or smoke without washing your hands after using them.</a:t>
            </a:r>
          </a:p>
          <a:p>
            <a:pPr marL="171639" indent="-171639">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 lack of understanding about the harm that can occur from exposure is a serious problem with serious consequences.</a:t>
            </a:r>
          </a:p>
          <a:p>
            <a:pPr marL="171639" lvl="3" indent="-171639" eaLnBrk="1" hangingPunct="1">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 hazardous substance may be a single hazardous chemical or a mixture of both hazardous and non-hazardous chemicals. Most products used in the workplace are a mixture of chemicals.</a:t>
            </a:r>
          </a:p>
          <a:p>
            <a:pPr marL="171656" indent="-171656">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Common hazardous substances at work can be taken for granted, for example commercial cleaning products, paints, adhesives, acids, bases and solvents.</a:t>
            </a:r>
          </a:p>
          <a:p>
            <a:pPr marL="171656" indent="-171656">
              <a:lnSpc>
                <a:spcPct val="100000"/>
              </a:lnSpc>
              <a:spcBef>
                <a:spcPts val="0"/>
              </a:spcBef>
              <a:spcAft>
                <a:spcPts val="120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 hazardous substance has one or more of the following properties (above specified levels):</a:t>
            </a:r>
          </a:p>
          <a:p>
            <a:pPr marL="629404" lvl="1" indent="-171656">
              <a:lnSpc>
                <a:spcPct val="100000"/>
              </a:lnSpc>
              <a:spcBef>
                <a:spcPts val="0"/>
              </a:spcBef>
              <a:spcAft>
                <a:spcPts val="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Explosive </a:t>
            </a:r>
          </a:p>
          <a:p>
            <a:pPr marL="629404" lvl="1" indent="-171656">
              <a:lnSpc>
                <a:spcPct val="100000"/>
              </a:lnSpc>
              <a:spcBef>
                <a:spcPts val="0"/>
              </a:spcBef>
              <a:spcAft>
                <a:spcPts val="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Flammable</a:t>
            </a:r>
          </a:p>
          <a:p>
            <a:pPr marL="629404" lvl="1" indent="-171656">
              <a:lnSpc>
                <a:spcPct val="100000"/>
              </a:lnSpc>
              <a:spcBef>
                <a:spcPts val="0"/>
              </a:spcBef>
              <a:spcAft>
                <a:spcPts val="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Able to oxidise (</a:t>
            </a:r>
            <a:r>
              <a:rPr lang="en-NZ" altLang="en-US" sz="1000" dirty="0" err="1">
                <a:latin typeface="Verdana" panose="020B0604030504040204" pitchFamily="34" charset="0"/>
                <a:ea typeface="Verdana" panose="020B0604030504040204" pitchFamily="34" charset="0"/>
                <a:cs typeface="Verdana" panose="020B0604030504040204" pitchFamily="34" charset="0"/>
              </a:rPr>
              <a:t>ie</a:t>
            </a:r>
            <a:r>
              <a:rPr lang="en-NZ" altLang="en-US" sz="1000" dirty="0">
                <a:latin typeface="Verdana" panose="020B0604030504040204" pitchFamily="34" charset="0"/>
                <a:ea typeface="Verdana" panose="020B0604030504040204" pitchFamily="34" charset="0"/>
                <a:cs typeface="Verdana" panose="020B0604030504040204" pitchFamily="34" charset="0"/>
              </a:rPr>
              <a:t> accelerate a fire) </a:t>
            </a:r>
          </a:p>
          <a:p>
            <a:pPr marL="629404" lvl="1" indent="-171656">
              <a:lnSpc>
                <a:spcPct val="100000"/>
              </a:lnSpc>
              <a:spcBef>
                <a:spcPts val="0"/>
              </a:spcBef>
              <a:spcAft>
                <a:spcPts val="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Corrosive</a:t>
            </a:r>
          </a:p>
          <a:p>
            <a:pPr marL="629404" lvl="1" indent="-171656">
              <a:lnSpc>
                <a:spcPct val="100000"/>
              </a:lnSpc>
              <a:spcBef>
                <a:spcPts val="0"/>
              </a:spcBef>
              <a:spcAft>
                <a:spcPts val="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Toxic (to humans) </a:t>
            </a:r>
          </a:p>
          <a:p>
            <a:pPr marL="629404" lvl="1" indent="-171656">
              <a:lnSpc>
                <a:spcPct val="100000"/>
              </a:lnSpc>
              <a:spcBef>
                <a:spcPts val="0"/>
              </a:spcBef>
              <a:spcAft>
                <a:spcPts val="0"/>
              </a:spcAft>
              <a:buFontTx/>
              <a:buChar char="•"/>
              <a:defRPr/>
            </a:pPr>
            <a:r>
              <a:rPr lang="en-NZ" altLang="en-US" sz="1000" dirty="0" err="1">
                <a:latin typeface="Verdana" panose="020B0604030504040204" pitchFamily="34" charset="0"/>
                <a:ea typeface="Verdana" panose="020B0604030504040204" pitchFamily="34" charset="0"/>
                <a:cs typeface="Verdana" panose="020B0604030504040204" pitchFamily="34" charset="0"/>
              </a:rPr>
              <a:t>Ecotoxic</a:t>
            </a:r>
            <a:r>
              <a:rPr lang="en-NZ" altLang="en-US" sz="1000" dirty="0">
                <a:latin typeface="Verdana" panose="020B0604030504040204" pitchFamily="34" charset="0"/>
                <a:ea typeface="Verdana" panose="020B0604030504040204" pitchFamily="34" charset="0"/>
                <a:cs typeface="Verdana" panose="020B0604030504040204" pitchFamily="34" charset="0"/>
              </a:rPr>
              <a:t> (</a:t>
            </a:r>
            <a:r>
              <a:rPr lang="en-NZ" altLang="en-US" sz="1000" dirty="0" err="1">
                <a:latin typeface="Verdana" panose="020B0604030504040204" pitchFamily="34" charset="0"/>
                <a:ea typeface="Verdana" panose="020B0604030504040204" pitchFamily="34" charset="0"/>
                <a:cs typeface="Verdana" panose="020B0604030504040204" pitchFamily="34" charset="0"/>
              </a:rPr>
              <a:t>ie</a:t>
            </a:r>
            <a:r>
              <a:rPr lang="en-NZ" altLang="en-US" sz="1000" dirty="0">
                <a:latin typeface="Verdana" panose="020B0604030504040204" pitchFamily="34" charset="0"/>
                <a:ea typeface="Verdana" panose="020B0604030504040204" pitchFamily="34" charset="0"/>
                <a:cs typeface="Verdana" panose="020B0604030504040204" pitchFamily="34" charset="0"/>
              </a:rPr>
              <a:t> can kill living things either directly or by building up in the environment)</a:t>
            </a:r>
          </a:p>
          <a:p>
            <a:pPr marL="629404" lvl="1" indent="-171656">
              <a:lnSpc>
                <a:spcPct val="100000"/>
              </a:lnSpc>
              <a:spcBef>
                <a:spcPts val="0"/>
              </a:spcBef>
              <a:spcAft>
                <a:spcPts val="0"/>
              </a:spcAft>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Able to generate a hazardous substance on contact with air or water. </a:t>
            </a:r>
          </a:p>
          <a:p>
            <a:pPr>
              <a:lnSpc>
                <a:spcPct val="100000"/>
              </a:lnSpc>
              <a:spcBef>
                <a:spcPts val="0"/>
              </a:spcBef>
              <a:spcAft>
                <a:spcPts val="1200"/>
              </a:spcAft>
            </a:pPr>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12</a:t>
            </a:fld>
            <a:endParaRPr lang="en-NZ" dirty="0"/>
          </a:p>
        </p:txBody>
      </p:sp>
    </p:spTree>
    <p:extLst>
      <p:ext uri="{BB962C8B-B14F-4D97-AF65-F5344CB8AC3E}">
        <p14:creationId xmlns:p14="http://schemas.microsoft.com/office/powerpoint/2010/main" val="182807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093" lvl="2" indent="-286093" eaLnBrk="1" hangingPunct="1">
              <a:lnSpc>
                <a:spcPct val="100000"/>
              </a:lnSpc>
              <a:spcBef>
                <a:spcPct val="0"/>
              </a:spcBef>
              <a:spcAft>
                <a:spcPts val="1200"/>
              </a:spcAft>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The Regulations refer a lot to hazardous substance classifications. The hazardous properties of a substance are classified to determine how the risks can be managed. There are eight key classes:</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1 – explosives </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2 – flammable gases</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3 – flammable liquids</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4 – flammable solids</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5 – oxidising substances</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6 – substances toxic to people</a:t>
            </a:r>
          </a:p>
          <a:p>
            <a:pPr marL="743842" lvl="3" indent="-286093" eaLnBrk="1" hangingPunct="1">
              <a:lnSpc>
                <a:spcPct val="100000"/>
              </a:lnSpc>
              <a:spcBef>
                <a:spcPct val="0"/>
              </a:spcBef>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8 – corrosive substances</a:t>
            </a:r>
          </a:p>
          <a:p>
            <a:pPr marL="743842" lvl="3" indent="-286093" eaLnBrk="1" hangingPunct="1">
              <a:lnSpc>
                <a:spcPct val="100000"/>
              </a:lnSpc>
              <a:spcBef>
                <a:spcPct val="0"/>
              </a:spcBef>
              <a:spcAft>
                <a:spcPts val="1200"/>
              </a:spcAft>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Class 9 – substances that are toxic to the environment</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(these are not dealt with by the Hazardous Substances Regulations. They will continue to be regulated by the Environmental Protection Authority (EPA).</a:t>
            </a:r>
            <a:endParaRPr lang="en-NZ" altLang="en-US" sz="1000" dirty="0">
              <a:latin typeface="Verdana" panose="020B0604030504040204" pitchFamily="34" charset="0"/>
              <a:ea typeface="Verdana" panose="020B0604030504040204" pitchFamily="34" charset="0"/>
              <a:cs typeface="Verdana" panose="020B0604030504040204" pitchFamily="34" charset="0"/>
            </a:endParaRPr>
          </a:p>
          <a:p>
            <a:pPr marL="171656" lvl="2" indent="-171656" eaLnBrk="1" hangingPunct="1">
              <a:lnSpc>
                <a:spcPct val="100000"/>
              </a:lnSpc>
              <a:spcBef>
                <a:spcPct val="0"/>
              </a:spcBef>
              <a:spcAft>
                <a:spcPts val="1200"/>
              </a:spcAft>
              <a:buFont typeface="Arial" panose="020B0604020202020204" pitchFamily="34" charset="0"/>
              <a:buChar char="•"/>
              <a:defRP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Class 7 is missing from this table. This covers radioactive materials and is not regulated under HSNO or HSWA. (Radioactive</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materials</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are regulated under the Radiation Safety Act 2016)</a:t>
            </a:r>
          </a:p>
          <a:p>
            <a:pPr marL="171656" lvl="2" indent="-171656" eaLnBrk="1" hangingPunct="1">
              <a:lnSpc>
                <a:spcPct val="100000"/>
              </a:lnSpc>
              <a:spcBef>
                <a:spcPct val="0"/>
              </a:spcBef>
              <a:buFont typeface="Arial" panose="020B0604020202020204" pitchFamily="34" charset="0"/>
              <a:buChar char="•"/>
              <a:defRP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Each class, or group of classes has specific rules.</a:t>
            </a:r>
          </a:p>
        </p:txBody>
      </p:sp>
      <p:sp>
        <p:nvSpPr>
          <p:cNvPr id="4" name="Slide Number Placeholder 3"/>
          <p:cNvSpPr>
            <a:spLocks noGrp="1"/>
          </p:cNvSpPr>
          <p:nvPr>
            <p:ph type="sldNum" sz="quarter" idx="10"/>
          </p:nvPr>
        </p:nvSpPr>
        <p:spPr/>
        <p:txBody>
          <a:bodyPr/>
          <a:lstStyle/>
          <a:p>
            <a:fld id="{97475ACB-9A59-4388-8314-EFC801A6AB61}" type="slidenum">
              <a:rPr lang="en-NZ" smtClean="0"/>
              <a:t>13</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180000">
              <a:lnSpc>
                <a:spcPct val="130000"/>
              </a:lnSpc>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1.</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Consider whether you need a hazardous substance in your workplace or can eliminate or substitute it with a safer one.</a:t>
            </a:r>
          </a:p>
          <a:p>
            <a:pPr lvl="1" indent="-180000">
              <a:lnSpc>
                <a:spcPct val="130000"/>
              </a:lnSpc>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2.	Put in place the technical controls from the Hazardous Substances Regulations.</a:t>
            </a:r>
          </a:p>
          <a:p>
            <a:pPr lvl="1" indent="-180000">
              <a:lnSpc>
                <a:spcPct val="130000"/>
              </a:lnSpc>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3.	ASSESS your workplace and IDENTIFY if any risks remain that you need to manage</a:t>
            </a:r>
          </a:p>
          <a:p>
            <a:pPr lvl="1" indent="-180000">
              <a:lnSpc>
                <a:spcPct val="130000"/>
              </a:lnSpc>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4.	Use the hierarchy of controls under HSWA </a:t>
            </a:r>
            <a:r>
              <a:rPr lang="en-NZ" altLang="en-US" sz="1000" dirty="0">
                <a:latin typeface="Verdana" panose="020B0604030504040204" pitchFamily="34" charset="0"/>
                <a:ea typeface="Verdana" panose="020B0604030504040204" pitchFamily="34" charset="0"/>
                <a:cs typeface="Verdana" panose="020B0604030504040204" pitchFamily="34" charset="0"/>
              </a:rPr>
              <a:t>(GRWM Regulations 6) </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to determine the most effective control measures to MINIMISE those risks (see the next slide on the hierarchy of controls)</a:t>
            </a:r>
          </a:p>
          <a:p>
            <a:pPr lvl="1" indent="-180000">
              <a:lnSpc>
                <a:spcPct val="130000"/>
              </a:lnSpc>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5.	MONITOR the performance of the control measures</a:t>
            </a:r>
          </a:p>
          <a:p>
            <a:pPr lvl="1" indent="-180000">
              <a:lnSpc>
                <a:spcPct val="130000"/>
              </a:lnSpc>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6. MAINTAIN and REVIEW the control measures. </a:t>
            </a:r>
          </a:p>
        </p:txBody>
      </p:sp>
      <p:sp>
        <p:nvSpPr>
          <p:cNvPr id="4" name="Slide Number Placeholder 3"/>
          <p:cNvSpPr>
            <a:spLocks noGrp="1"/>
          </p:cNvSpPr>
          <p:nvPr>
            <p:ph type="sldNum" sz="quarter" idx="10"/>
          </p:nvPr>
        </p:nvSpPr>
        <p:spPr/>
        <p:txBody>
          <a:bodyPr/>
          <a:lstStyle/>
          <a:p>
            <a:fld id="{97475ACB-9A59-4388-8314-EFC801A6AB61}" type="slidenum">
              <a:rPr lang="en-NZ" smtClean="0"/>
              <a:t>14</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a:solidFill>
                  <a:schemeClr val="tx1"/>
                </a:solidFill>
                <a:effectLst/>
                <a:latin typeface="+mn-lt"/>
                <a:ea typeface="+mn-ea"/>
                <a:cs typeface="+mn-cs"/>
              </a:rPr>
              <a:t>The hierarchy of controls is set out in the GRWM</a:t>
            </a:r>
            <a:r>
              <a:rPr lang="en-NZ" sz="1100" kern="1200" baseline="0" dirty="0">
                <a:solidFill>
                  <a:schemeClr val="tx1"/>
                </a:solidFill>
                <a:effectLst/>
                <a:latin typeface="+mn-lt"/>
                <a:ea typeface="+mn-ea"/>
                <a:cs typeface="+mn-cs"/>
              </a:rPr>
              <a:t> </a:t>
            </a:r>
            <a:r>
              <a:rPr lang="en-NZ" sz="1100" kern="1200" dirty="0">
                <a:solidFill>
                  <a:schemeClr val="tx1"/>
                </a:solidFill>
                <a:effectLst/>
                <a:latin typeface="+mn-lt"/>
                <a:ea typeface="+mn-ea"/>
                <a:cs typeface="+mn-cs"/>
              </a:rPr>
              <a:t>Regulations. Essentially, it means working through the following measures until the risk to workers from hazardous substances can be removed or minimised.</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ELIMINATION</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Can the hazardous substance be removed from the workplace?</a:t>
            </a:r>
          </a:p>
          <a:p>
            <a:r>
              <a:rPr lang="en-NZ" sz="1100" kern="1200" dirty="0">
                <a:solidFill>
                  <a:schemeClr val="tx1"/>
                </a:solidFill>
                <a:effectLst/>
                <a:latin typeface="+mn-lt"/>
                <a:ea typeface="+mn-ea"/>
                <a:cs typeface="+mn-cs"/>
              </a:rPr>
              <a:t>MINIMISATION </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If elimination is not possible consider (in this order):</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Substitution: Whether the substance could be replaced by one posing less risk, such as substituting solvent based inks with inks made from vegetable oil.</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Isolation: Isolating the hazard can prevent people coming into contact with it, for example spray painting in a fully automated booth.</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Engineering control measures: Apply physical control measures to minimise risk, such as ventilation.</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Administrative controls:  If engineering controls are not sufficient to remove the risk, you are required to apply processes to make your workplace safer, e.g. job rotation to reduce the time someone is exposed to a hazardous substance.</a:t>
            </a:r>
          </a:p>
          <a:p>
            <a:pPr marL="171450" indent="-171450">
              <a:buFont typeface="Arial" panose="020B0604020202020204" pitchFamily="34" charset="0"/>
              <a:buChar char="•"/>
            </a:pPr>
            <a:r>
              <a:rPr lang="en-NZ" sz="1100" kern="1200" dirty="0">
                <a:solidFill>
                  <a:schemeClr val="tx1"/>
                </a:solidFill>
                <a:effectLst/>
                <a:latin typeface="+mn-lt"/>
                <a:ea typeface="+mn-ea"/>
                <a:cs typeface="+mn-cs"/>
              </a:rPr>
              <a:t>Personal protective equipment (PPE): If the risk remains after all other measures have been applied, you must supply and ensure the use of personal protective equipment. For example, respirators can protect staff from inhaling hazardous substances.</a:t>
            </a:r>
          </a:p>
        </p:txBody>
      </p:sp>
      <p:sp>
        <p:nvSpPr>
          <p:cNvPr id="4" name="Slide Number Placeholder 3"/>
          <p:cNvSpPr>
            <a:spLocks noGrp="1"/>
          </p:cNvSpPr>
          <p:nvPr>
            <p:ph type="sldNum" sz="quarter" idx="10"/>
          </p:nvPr>
        </p:nvSpPr>
        <p:spPr/>
        <p:txBody>
          <a:bodyPr/>
          <a:lstStyle/>
          <a:p>
            <a:fld id="{97475ACB-9A59-4388-8314-EFC801A6AB61}" type="slidenum">
              <a:rPr lang="en-NZ" smtClean="0"/>
              <a:t>15</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sz="1000" dirty="0">
                <a:solidFill>
                  <a:srgbClr val="2C4340"/>
                </a:solidFill>
                <a:latin typeface="Verdana" panose="020B0604030504040204" pitchFamily="34" charset="0"/>
                <a:ea typeface="Verdana" panose="020B0604030504040204" pitchFamily="34" charset="0"/>
                <a:cs typeface="Verdana" panose="020B0604030504040204" pitchFamily="34" charset="0"/>
              </a:rPr>
              <a:t>Some key requirements</a:t>
            </a:r>
            <a:r>
              <a:rPr lang="en-NZ" altLang="en-US" sz="1000" baseline="0" dirty="0">
                <a:solidFill>
                  <a:srgbClr val="2C4340"/>
                </a:solidFill>
                <a:latin typeface="Verdana" panose="020B0604030504040204" pitchFamily="34" charset="0"/>
                <a:ea typeface="Verdana" panose="020B0604030504040204" pitchFamily="34" charset="0"/>
                <a:cs typeface="Verdana" panose="020B0604030504040204" pitchFamily="34" charset="0"/>
              </a:rPr>
              <a:t> </a:t>
            </a:r>
            <a:r>
              <a:rPr lang="en-NZ" altLang="en-US" sz="1000" dirty="0">
                <a:solidFill>
                  <a:srgbClr val="2C4340"/>
                </a:solidFill>
                <a:latin typeface="Verdana" panose="020B0604030504040204" pitchFamily="34" charset="0"/>
                <a:ea typeface="Verdana" panose="020B0604030504040204" pitchFamily="34" charset="0"/>
                <a:cs typeface="Verdana" panose="020B0604030504040204" pitchFamily="34" charset="0"/>
              </a:rPr>
              <a:t>around the safe management of hazardous substances apply to all PCBUs that use hazardous substances. This presentation looks at some of these requirements</a:t>
            </a:r>
            <a:r>
              <a:rPr lang="en-NZ" altLang="en-US" sz="1000" baseline="0" dirty="0">
                <a:solidFill>
                  <a:srgbClr val="2C4340"/>
                </a:solidFill>
                <a:latin typeface="Verdana" panose="020B0604030504040204" pitchFamily="34" charset="0"/>
                <a:ea typeface="Verdana" panose="020B0604030504040204" pitchFamily="34" charset="0"/>
                <a:cs typeface="Verdana" panose="020B0604030504040204" pitchFamily="34" charset="0"/>
              </a:rPr>
              <a:t>.</a:t>
            </a:r>
            <a:endParaRPr lang="en-NZ" sz="1000" dirty="0">
              <a:latin typeface="Verdana" panose="020B0604030504040204" pitchFamily="34" charset="0"/>
              <a:ea typeface="Verdana" panose="020B0604030504040204" pitchFamily="34" charset="0"/>
              <a:cs typeface="Verdana" panose="020B0604030504040204" pitchFamily="34" charset="0"/>
            </a:endParaRPr>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16</a:t>
            </a:fld>
            <a:endParaRPr lang="en-NZ" dirty="0"/>
          </a:p>
        </p:txBody>
      </p:sp>
    </p:spTree>
    <p:extLst>
      <p:ext uri="{BB962C8B-B14F-4D97-AF65-F5344CB8AC3E}">
        <p14:creationId xmlns:p14="http://schemas.microsoft.com/office/powerpoint/2010/main" val="321414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NZ" altLang="en-US" sz="1000" b="1" dirty="0">
                <a:solidFill>
                  <a:srgbClr val="2C4340"/>
                </a:solidFill>
                <a:latin typeface="Verdana" panose="020B0604030504040204" pitchFamily="34" charset="0"/>
                <a:ea typeface="Verdana" panose="020B0604030504040204" pitchFamily="34" charset="0"/>
                <a:cs typeface="Verdana" panose="020B0604030504040204" pitchFamily="34" charset="0"/>
              </a:rPr>
              <a:t>Safety Data Sheets</a:t>
            </a:r>
          </a:p>
          <a:p>
            <a:pPr marL="171450" lvl="2" indent="-171450" eaLnBrk="1" hangingPunct="1">
              <a:lnSpc>
                <a:spcPct val="100000"/>
              </a:lnSpc>
              <a:spcBef>
                <a:spcPct val="0"/>
              </a:spcBef>
              <a:buFontTx/>
              <a:buChar char="•"/>
            </a:pPr>
            <a:r>
              <a:rPr lang="en-US" altLang="en-US" sz="1000" dirty="0">
                <a:latin typeface="Verdana" panose="020B0604030504040204" pitchFamily="34" charset="0"/>
                <a:ea typeface="Verdana" panose="020B0604030504040204" pitchFamily="34" charset="0"/>
                <a:cs typeface="Verdana" panose="020B0604030504040204" pitchFamily="34" charset="0"/>
              </a:rPr>
              <a:t>PCBUs must have a safety data sheet (SDS) for each hazardous substance they hold.</a:t>
            </a:r>
          </a:p>
          <a:p>
            <a:pPr marL="171450" lvl="2" indent="-171450" eaLnBrk="1" hangingPunct="1">
              <a:lnSpc>
                <a:spcPct val="100000"/>
              </a:lnSpc>
              <a:spcBef>
                <a:spcPct val="0"/>
              </a:spcBef>
              <a:buFontTx/>
              <a:buChar char="•"/>
            </a:pPr>
            <a:r>
              <a:rPr lang="en-US" altLang="en-US" sz="1000" dirty="0">
                <a:latin typeface="Verdana" panose="020B0604030504040204" pitchFamily="34" charset="0"/>
                <a:ea typeface="Verdana" panose="020B0604030504040204" pitchFamily="34" charset="0"/>
                <a:cs typeface="Verdana" panose="020B0604030504040204" pitchFamily="34" charset="0"/>
              </a:rPr>
              <a:t>Suppliers of hazardous substances</a:t>
            </a:r>
            <a:r>
              <a:rPr lang="en-US" altLang="en-US" sz="1000" baseline="0" dirty="0">
                <a:latin typeface="Verdana" panose="020B0604030504040204" pitchFamily="34" charset="0"/>
                <a:ea typeface="Verdana" panose="020B0604030504040204" pitchFamily="34" charset="0"/>
                <a:cs typeface="Verdana" panose="020B0604030504040204" pitchFamily="34" charset="0"/>
              </a:rPr>
              <a:t> to a workplace must provide a compliant SDS with their product.</a:t>
            </a:r>
          </a:p>
          <a:p>
            <a:pPr marL="171450" lvl="2" indent="-171450" eaLnBrk="1" hangingPunct="1">
              <a:lnSpc>
                <a:spcPct val="100000"/>
              </a:lnSpc>
              <a:spcBef>
                <a:spcPct val="0"/>
              </a:spcBef>
              <a:spcAft>
                <a:spcPts val="1200"/>
              </a:spcAft>
              <a:buFontTx/>
              <a:buChar char="•"/>
            </a:pPr>
            <a:r>
              <a:rPr lang="en-US" altLang="en-US" sz="1000" dirty="0">
                <a:latin typeface="Verdana" panose="020B0604030504040204" pitchFamily="34" charset="0"/>
                <a:ea typeface="Verdana" panose="020B0604030504040204" pitchFamily="34" charset="0"/>
                <a:cs typeface="Verdana" panose="020B0604030504040204" pitchFamily="34" charset="0"/>
              </a:rPr>
              <a:t>WorkSafe regulates the ‘purchasing’ PCBU in its duties to have a current SDS; while the EPA regulates the suppliers in their duty to supply the SDS.</a:t>
            </a:r>
          </a:p>
          <a:p>
            <a:pPr marL="171450" lvl="2" indent="-171450" eaLnBrk="1" hangingPunct="1">
              <a:lnSpc>
                <a:spcPct val="130000"/>
              </a:lnSpc>
              <a:spcBef>
                <a:spcPct val="0"/>
              </a:spcBef>
            </a:pP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Inventory</a:t>
            </a:r>
          </a:p>
          <a:p>
            <a:pPr>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All PCBUs must prepare an inventory recording all hazardous substances they have at the workplace. It must include information on: </a:t>
            </a:r>
          </a:p>
          <a:p>
            <a:pPr marL="628650" lvl="1" indent="-171450">
              <a:spcBef>
                <a:spcPct val="0"/>
              </a:spcBef>
              <a:buFontTx/>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substance’s name and UN number (if available) </a:t>
            </a:r>
          </a:p>
          <a:p>
            <a:pPr marL="628650" lvl="1" indent="-171450">
              <a:spcBef>
                <a:spcPct val="0"/>
              </a:spcBef>
              <a:buFontTx/>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maximum amount likely to be at the workplace</a:t>
            </a:r>
          </a:p>
          <a:p>
            <a:pPr marL="628650" lvl="1" indent="-171450">
              <a:spcBef>
                <a:spcPct val="0"/>
              </a:spcBef>
              <a:buFontTx/>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Its location</a:t>
            </a:r>
          </a:p>
          <a:p>
            <a:pPr marL="628650" lvl="1" indent="-171450">
              <a:spcBef>
                <a:spcPct val="0"/>
              </a:spcBef>
              <a:buFontTx/>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Any specific storage and segregation requirements. </a:t>
            </a:r>
          </a:p>
          <a:p>
            <a:pPr marL="628650" lvl="1" indent="-171450">
              <a:spcBef>
                <a:spcPct val="0"/>
              </a:spcBef>
              <a:buFontTx/>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For each hazardous substance listed in the inventory, the current safety data sheet or a condensed version of </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the</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key information</a:t>
            </a:r>
          </a:p>
          <a:p>
            <a:pPr marL="628650" lvl="1" indent="-171450">
              <a:spcBef>
                <a:spcPct val="0"/>
              </a:spcBef>
              <a:spcAft>
                <a:spcPts val="1200"/>
              </a:spcAft>
              <a:buFontTx/>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Any hazardous waste</a:t>
            </a:r>
          </a:p>
          <a:p>
            <a:pPr>
              <a:spcBef>
                <a:spcPct val="0"/>
              </a:spcBef>
            </a:pP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Information, instruction, supervision and training</a:t>
            </a:r>
          </a:p>
          <a:p>
            <a:pPr>
              <a:spcBef>
                <a:spcPct val="0"/>
              </a:spcBef>
              <a:buFontTx/>
              <a:buNone/>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General instruction, supervision and training requirements provisions are given in the Health and Safety at Work (General Risk and Workplace Management) Regulations (GRWM).  The Hazardous Substances Regulations provide more specific requirements to ensure workers who use, handle, manufacture or store hazardous substances have adequate information, training and instruction. This includes:</a:t>
            </a:r>
          </a:p>
          <a:p>
            <a:pPr marL="628650" lvl="1" indent="-171450">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Workers need information about: any work involving hazardous substances in their work area; and where to find information (</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including safety data sheets) </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about the hazards</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how to safely handle and store the substances found in their workplace</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28650" lvl="1" indent="-171450">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PCBUs must provide workers with instruction and training including on: the hazards associated with the substances they handle at work; how to safely handle, use, manufacture, store and dispose of the substances; safe use of plant and equipment – including Personal Protective Equipment (PPE); and what to do in an emergency. Workers must get supervised experience in these matters even if they received training and instruction at another workplace. </a:t>
            </a:r>
          </a:p>
          <a:p>
            <a:pPr marL="628650" lvl="1" indent="-171450">
              <a:spcBef>
                <a:spcPct val="0"/>
              </a:spcBef>
              <a:spcAft>
                <a:spcPts val="120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PCBUs must keep a record of this instruction and training.</a:t>
            </a:r>
          </a:p>
          <a:p>
            <a:pPr>
              <a:spcBef>
                <a:spcPct val="0"/>
              </a:spcBef>
            </a:pP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Emergency Response Plans</a:t>
            </a:r>
          </a:p>
          <a:p>
            <a:pPr>
              <a:spcBef>
                <a:spcPct val="0"/>
              </a:spcBef>
              <a:buFontTx/>
              <a:buNone/>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Businesses that deal with certain substances and quantities must prepare, implement and maintain an emergency response plan  (ERP). Mostly the requirements stay the same but there are some changes such as the plans:</a:t>
            </a:r>
          </a:p>
          <a:p>
            <a:pPr marL="628650" lvl="1" indent="-171450">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Addressing all ‘reasonably foreseeable’ rather than ‘reasonably likely’ emergencies</a:t>
            </a:r>
          </a:p>
          <a:p>
            <a:pPr marL="628650" lvl="1" indent="-171450">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Stating any special training needed (by those who have responsibilities in the ERP) to deal with an emergency involving each substance</a:t>
            </a:r>
          </a:p>
          <a:p>
            <a:pPr marL="628650" lvl="1" indent="-171450">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Including the inventory of hazardous substances present at the workplace.</a:t>
            </a:r>
          </a:p>
          <a:p>
            <a:pPr marL="628650" lvl="1" indent="-171450">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Including a site plan showing all the hazardous substances locations in the workplace.</a:t>
            </a:r>
          </a:p>
          <a:p>
            <a:pPr>
              <a:spcBef>
                <a:spcPct val="0"/>
              </a:spcBef>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new provision that Fire and Emergency New Zealand (FENZ) can review your plan (at your request or at FENZ’s initiative) to ensure it is achievable.</a:t>
            </a:r>
          </a:p>
          <a:p>
            <a:pPr>
              <a:spcBef>
                <a:spcPct val="0"/>
              </a:spcBef>
            </a:pPr>
            <a:endPar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Labelling</a:t>
            </a:r>
          </a:p>
          <a:p>
            <a:pPr marL="171450" lvl="2" indent="-171450" eaLnBrk="1" hangingPunct="1">
              <a:lnSpc>
                <a:spcPct val="100000"/>
              </a:lnSpc>
              <a:spcBef>
                <a:spcPct val="0"/>
              </a:spcBef>
              <a:spcAft>
                <a:spcPts val="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main changes for labelling hazardous substances in the workplace is around those that are manufactured, decanted or transferred in the workplace.</a:t>
            </a:r>
          </a:p>
          <a:p>
            <a:pPr marL="171450" lvl="2" indent="-171450" eaLnBrk="1" hangingPunct="1">
              <a:lnSpc>
                <a:spcPct val="100000"/>
              </a:lnSpc>
              <a:spcBef>
                <a:spcPct val="0"/>
              </a:spcBef>
              <a:spcAft>
                <a:spcPts val="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Suppliers must provide their products in correctly labelled containers, but if you transfer or decant them to another container, for use in your workplace, you will need to ensure that the container has the correct labelling on it.</a:t>
            </a:r>
          </a:p>
          <a:p>
            <a:pPr marL="171450" lvl="2" indent="-171450" eaLnBrk="1" hangingPunct="1">
              <a:lnSpc>
                <a:spcPct val="100000"/>
              </a:lnSpc>
              <a:spcBef>
                <a:spcPct val="0"/>
              </a:spcBef>
              <a:spcAft>
                <a:spcPts val="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If you manufacture a substance for use in your workplace (not for external supply), you must also ensure it has the correct labelling.</a:t>
            </a:r>
          </a:p>
          <a:p>
            <a:pPr marL="171450" lvl="2" indent="-171450" eaLnBrk="1" hangingPunct="1">
              <a:lnSpc>
                <a:spcPct val="100000"/>
              </a:lnSpc>
              <a:spcBef>
                <a:spcPct val="0"/>
              </a:spcBef>
              <a:spcAft>
                <a:spcPts val="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There are also some new labels required for:</a:t>
            </a:r>
          </a:p>
          <a:p>
            <a:pPr marL="627063" lvl="3" indent="-169863" eaLnBrk="1" hangingPunct="1">
              <a:lnSpc>
                <a:spcPct val="100000"/>
              </a:lnSpc>
              <a:spcBef>
                <a:spcPct val="0"/>
              </a:spcBef>
              <a:spcAft>
                <a:spcPts val="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Waste generated in the workplace</a:t>
            </a:r>
          </a:p>
          <a:p>
            <a:pPr marL="627063" lvl="3" indent="-169863" eaLnBrk="1" hangingPunct="1">
              <a:lnSpc>
                <a:spcPct val="100000"/>
              </a:lnSpc>
              <a:spcBef>
                <a:spcPct val="0"/>
              </a:spcBef>
              <a:spcAft>
                <a:spcPts val="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Stationary tanks</a:t>
            </a:r>
          </a:p>
          <a:p>
            <a:pPr marL="627063" lvl="3" indent="-169863" eaLnBrk="1" hangingPunct="1">
              <a:lnSpc>
                <a:spcPct val="100000"/>
              </a:lnSpc>
              <a:spcBef>
                <a:spcPct val="0"/>
              </a:spcBef>
              <a:spcAft>
                <a:spcPts val="1200"/>
              </a:spcAft>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Process container or transportable containers.</a:t>
            </a:r>
          </a:p>
          <a:p>
            <a:pPr marL="171450" lvl="2" indent="-171450" eaLnBrk="1" hangingPunct="1">
              <a:lnSpc>
                <a:spcPct val="130000"/>
              </a:lnSpc>
              <a:spcBef>
                <a:spcPct val="0"/>
              </a:spcBef>
            </a:pP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Signs</a:t>
            </a:r>
          </a:p>
          <a:p>
            <a:pPr marL="171450" lvl="2" indent="-171450" eaLnBrk="1" hangingPunct="1">
              <a:lnSpc>
                <a:spcPct val="100000"/>
              </a:lnSpc>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changes for signs are mainly to make the requirements simpler. For example, they must be visible and legible from not less than 10m.</a:t>
            </a:r>
          </a:p>
          <a:p>
            <a:pPr marL="171450" lvl="2" indent="-171450" eaLnBrk="1" hangingPunct="1">
              <a:lnSpc>
                <a:spcPct val="100000"/>
              </a:lnSpc>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There are some new requirements such as a new sign for transit depots; the word EXPLOSIVES required for Class 1 substances; and the word HAZCHEM required for class 2,3,4,5,6, and 8 substances.</a:t>
            </a:r>
          </a:p>
          <a:p>
            <a:endParaRPr lang="en-NZ"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7475ACB-9A59-4388-8314-EFC801A6AB61}" type="slidenum">
              <a:rPr lang="en-NZ" smtClean="0"/>
              <a:t>17</a:t>
            </a:fld>
            <a:endParaRPr lang="en-NZ" dirty="0"/>
          </a:p>
        </p:txBody>
      </p:sp>
    </p:spTree>
    <p:extLst>
      <p:ext uri="{BB962C8B-B14F-4D97-AF65-F5344CB8AC3E}">
        <p14:creationId xmlns:p14="http://schemas.microsoft.com/office/powerpoint/2010/main" val="195969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79475"/>
            <a:r>
              <a:rPr lang="en-NZ"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Terminology</a:t>
            </a:r>
          </a:p>
          <a:p>
            <a:pPr marL="0" lvl="2" defTabSz="879475"/>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There are some terminology changes coming including:</a:t>
            </a:r>
          </a:p>
          <a:p>
            <a:pPr marL="171450" lvl="2"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Test certifiers become ‘compliance certifiers’</a:t>
            </a:r>
          </a:p>
          <a:p>
            <a:pPr marL="171450" lvl="2"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Test certificates become ‘compliance certificates’</a:t>
            </a:r>
          </a:p>
          <a:p>
            <a:pPr marL="171450" lvl="2"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Approved Handlers become ‘certified handlers’</a:t>
            </a:r>
          </a:p>
          <a:p>
            <a:pPr marL="171450" lvl="2" indent="-171450" defTabSz="879475">
              <a:spcAft>
                <a:spcPts val="1200"/>
              </a:spcAft>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Periodic Testers become ‘test stations’ </a:t>
            </a:r>
          </a:p>
          <a:p>
            <a:pPr defTabSz="879475"/>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Certified handler (approved handler)</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Approved  Handlers will be called ‘certified handlers’.</a:t>
            </a:r>
          </a:p>
          <a:p>
            <a:pPr marL="171450" indent="-171450" defTabSz="879475">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 response to the more specific information, supervision and training provision that all workers must receive under the new Hazardous</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Substances Regulations</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there will be fewer substances that </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require certified handlers.</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171450" indent="-171450" defTabSz="879475">
              <a:spcAft>
                <a:spcPts val="1200"/>
              </a:spcAft>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Instead, the certified handler will only be required for:</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s</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ubstances requiring a controlled substance licence, including certain explosives, vertebrate toxic agents (VTAs) and certain fumigants;</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Class 6.1 A and 6.1 B substances (acutely toxic substances that can be fatal).</a:t>
            </a:r>
          </a:p>
          <a:p>
            <a:pPr defTabSz="879475"/>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Location compliance certificates</a:t>
            </a:r>
          </a:p>
          <a:p>
            <a:pPr marL="171450" indent="-171450" defTabSz="879475">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Class 6.1A, 6.1B, 6.1C and 8.2A, 8.2B will be required to have location compliance certificates when these substances are present in specific quantities.  </a:t>
            </a:r>
          </a:p>
          <a:p>
            <a:pPr marL="171450" indent="-171450" defTabSz="879475">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Class 6 and 8 location compliance certificates must be renewed every 3 years.</a:t>
            </a:r>
          </a:p>
          <a:p>
            <a:pPr marL="171450" indent="-171450" defTabSz="879475">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Classes 1 – 5 location</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compliance certificates must be </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renewed every 12 months.</a:t>
            </a:r>
          </a:p>
          <a:p>
            <a:pPr marL="171450" indent="-171450" defTabSz="879475">
              <a:spcAft>
                <a:spcPts val="1200"/>
              </a:spcAft>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introduction of this control ensures more consistency with the controls placed on flammable and </a:t>
            </a:r>
            <a:r>
              <a:rPr lang="en-US" altLang="en-US" sz="1000" dirty="0" err="1">
                <a:solidFill>
                  <a:schemeClr val="tx1"/>
                </a:solidFill>
                <a:latin typeface="Verdana" panose="020B0604030504040204" pitchFamily="34" charset="0"/>
                <a:ea typeface="Verdana" panose="020B0604030504040204" pitchFamily="34" charset="0"/>
                <a:cs typeface="Verdana" panose="020B0604030504040204" pitchFamily="34" charset="0"/>
              </a:rPr>
              <a:t>oxidising</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substances. </a:t>
            </a:r>
          </a:p>
          <a:p>
            <a:pPr defTabSz="879475"/>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Class</a:t>
            </a:r>
            <a:r>
              <a:rPr lang="en-US" altLang="en-US" sz="10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6&amp;8 Substances</a:t>
            </a:r>
          </a:p>
          <a:p>
            <a:pPr marL="171450" indent="-171450" defTabSz="879475">
              <a:buFont typeface="Arial" panose="020B0604020202020204" pitchFamily="34" charset="0"/>
              <a:buChar char="•"/>
            </a:pPr>
            <a:r>
              <a:rPr lang="en-US" altLang="en-US" sz="10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There are new requirements for the storage of class 6 &amp; 8 substances including new storage cabinet requirements.</a:t>
            </a:r>
          </a:p>
          <a:p>
            <a:pPr marL="171450" indent="-171450" defTabSz="879475">
              <a:buFont typeface="Arial" panose="020B0604020202020204" pitchFamily="34" charset="0"/>
              <a:buChar char="•"/>
            </a:pPr>
            <a:r>
              <a:rPr lang="en-US" altLang="en-US" sz="10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There are new prescribed separation distances to public places and protected places for class 6 &amp; 8 substances.</a:t>
            </a:r>
            <a:endParaRPr lang="en-US" alt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879475"/>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Hazardous Waste</a:t>
            </a:r>
          </a:p>
          <a:p>
            <a:pPr defTabSz="879475">
              <a:spcAft>
                <a:spcPts val="1200"/>
              </a:spcAft>
            </a:pPr>
            <a:r>
              <a:rPr lang="en-US" altLang="en-US" sz="10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a:t>
            </a:r>
            <a:r>
              <a:rPr lang="en-US" alt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he </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new Regulations will apply to waste from manufacturing and industrial processes that is likely to be classified as hazardous. For example hazardous waste will need to be included on the inventory and meet the labelling requirements. Some requirements, such as for storing and handling</a:t>
            </a:r>
            <a:r>
              <a:rPr lang="en-US"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hazardous waste, come into force f</a:t>
            </a:r>
            <a:r>
              <a:rPr lang="en-US" alt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rom</a:t>
            </a:r>
            <a:r>
              <a:rPr lang="en-US" altLang="en-US" sz="10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1 June 2019. H</a:t>
            </a: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azardous waste does not need to have a safety data sheet.</a:t>
            </a:r>
          </a:p>
          <a:p>
            <a:pPr defTabSz="879475"/>
            <a:r>
              <a:rPr lang="en-NZ"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Laboratories</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Laboratories will be expressly required to comply with the Regulations.</a:t>
            </a:r>
          </a:p>
          <a:p>
            <a:pPr marL="171450" indent="-171450" defTabSz="879475">
              <a:spcAft>
                <a:spcPts val="1200"/>
              </a:spcAft>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There is no longer an ‘exempt laboratories’ category. Instead laboratories that use hazardous substances for research and development, analytical testing, or teaching  purposes and don’t sell those substances (other than to another laboratory involved in these areas) will have specific requirements  to comply with instead of the general requirements in the rest of the Regulations.</a:t>
            </a:r>
          </a:p>
          <a:p>
            <a:pPr defTabSz="879475"/>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New Applications and Approvals</a:t>
            </a:r>
          </a:p>
          <a:p>
            <a:pPr defTabSz="879475"/>
            <a:r>
              <a:rPr lang="en-US" altLang="en-US" sz="1000" u="sng" dirty="0">
                <a:solidFill>
                  <a:schemeClr val="tx1"/>
                </a:solidFill>
                <a:latin typeface="Verdana" panose="020B0604030504040204" pitchFamily="34" charset="0"/>
                <a:ea typeface="Verdana" panose="020B0604030504040204" pitchFamily="34" charset="0"/>
                <a:cs typeface="Verdana" panose="020B0604030504040204" pitchFamily="34" charset="0"/>
              </a:rPr>
              <a:t>1080</a:t>
            </a: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171450" indent="-171450" defTabSz="879475">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 response to Operation Concord (after the 1080 scare in 2014), the EPA introduced some specific controls to improve the oversight of those who have access to 1080.  </a:t>
            </a:r>
          </a:p>
          <a:p>
            <a:pPr marL="171450" indent="-171450" defTabSz="879475">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These new controls are transferred to WorkSafe.  In particular WorkSafe will issue import certificates to importers when bringing 1080 into NZ. </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purpose of requiring importers to obtain a certificate is to collect details of the importer, the person collecting the substance, the quantity of 1080 to be collected and the source of the product.  </a:t>
            </a:r>
          </a:p>
          <a:p>
            <a:pPr marL="171450" indent="-171450" defTabSz="879475">
              <a:spcAft>
                <a:spcPts val="1200"/>
              </a:spcAft>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Annual reports must also be submitted by workplaces (including laboratories) each year to help maintain visibility on where 1080 is, in what quantity, and where the 1080 is being supplied from, as examples.</a:t>
            </a:r>
          </a:p>
          <a:p>
            <a:pPr defTabSz="879475"/>
            <a:r>
              <a:rPr lang="en-US" altLang="en-US" sz="1000" u="sng" dirty="0" err="1">
                <a:solidFill>
                  <a:schemeClr val="tx1"/>
                </a:solidFill>
                <a:latin typeface="Verdana" panose="020B0604030504040204" pitchFamily="34" charset="0"/>
                <a:ea typeface="Verdana" panose="020B0604030504040204" pitchFamily="34" charset="0"/>
                <a:cs typeface="Verdana" panose="020B0604030504040204" pitchFamily="34" charset="0"/>
              </a:rPr>
              <a:t>Transhipments</a:t>
            </a:r>
            <a:endParaRPr lang="en-US" altLang="en-US" sz="10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EPA currently manages all transhipment approvals under HSNO</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Transhipment is defined in HSNO as “the importation into New Zealand of a hazardous substance or new organism solely for the purpose of export within 20 working days to another destination outside of NZ”.</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future management of transhipments of class 1 substances will be managed by the EPA and WorkSafe</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EPA will continue to issue s51 approvals for the transhipment activity under HSNO.  The EPA Hazardous Substances (Hazardous Property Controls) Notice will include provisions for its ongoing management of transhipments where HSWA does not apply (</a:t>
            </a:r>
            <a:r>
              <a:rPr lang="en-NZ" altLang="en-US" sz="1000" dirty="0" err="1">
                <a:solidFill>
                  <a:schemeClr val="tx1"/>
                </a:solidFill>
                <a:latin typeface="Verdana" panose="020B0604030504040204" pitchFamily="34" charset="0"/>
                <a:ea typeface="Verdana" panose="020B0604030504040204" pitchFamily="34" charset="0"/>
                <a:cs typeface="Verdana" panose="020B0604030504040204" pitchFamily="34" charset="0"/>
              </a:rPr>
              <a:t>eg</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on foreign ships).</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Hazardous Substances Re</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gulations will require:</a:t>
            </a:r>
          </a:p>
          <a:p>
            <a:pPr marL="628650" lvl="1"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NZ ships or aircraft to obtain a permit from NZ to tranship class 1 substances - this enables WorkSafe to set specific compliance obligations necessary to manage the risk posed by the substance   </a:t>
            </a:r>
          </a:p>
          <a:p>
            <a:pPr marL="628650" lvl="1"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PCBUs with management or control of the unloading, storage, transportation by land or reloading of a class 1 substance to obtain a permit from WorkSafe if they cannot comply with the HSW HS regulations – this permit will provide modified compliance obligations to manage the risk posed by the substance</a:t>
            </a:r>
          </a:p>
          <a:p>
            <a:pPr marL="171450" indent="-171450" defTabSz="879475">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This permit may also apply to other PCBUs who are involved in an activity that relates to the same transhipment.  For example, one permit issued by WorkSafe might apply to the PCBU with management or control of the unloading, as well as a different PCBU with management or control of the transportation of the class 1 substance.  </a:t>
            </a:r>
          </a:p>
          <a:p>
            <a:pPr marL="171450" indent="-171450" defTabSz="879475">
              <a:spcAft>
                <a:spcPts val="1200"/>
              </a:spcAft>
              <a:buFont typeface="Arial" panose="020B0604020202020204" pitchFamily="34" charset="0"/>
              <a:buChar char="•"/>
            </a:pP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Operational policy and processes is under development to help WorkSafe manage its approach to this new practice of issuing transhipment permits. </a:t>
            </a:r>
          </a:p>
          <a:p>
            <a:pPr marL="0" lvl="2" defTabSz="879475" eaLnBrk="1" hangingPunct="1">
              <a:lnSpc>
                <a:spcPct val="130000"/>
              </a:lnSpc>
              <a:spcBef>
                <a:spcPct val="0"/>
              </a:spcBef>
            </a:pPr>
            <a:r>
              <a:rPr lang="en-US"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Tracking highly hazardous substances</a:t>
            </a:r>
          </a:p>
          <a:p>
            <a:pPr marL="171450" lvl="2"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The Regulations list the substances that require tracking (and those that don’t)</a:t>
            </a:r>
          </a:p>
          <a:p>
            <a:pPr marL="171450" lvl="2"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Substances that are acutely toxic but not fatal (class 6.1C) no longer require tracking</a:t>
            </a:r>
          </a:p>
          <a:p>
            <a:pPr marL="171450" lvl="2"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Tracking records must be kept and made available, meaning:</a:t>
            </a:r>
          </a:p>
          <a:p>
            <a:pPr marL="742950" lvl="3" indent="-285750" defTabSz="879475" eaLnBrk="1" hangingPunct="1">
              <a:lnSpc>
                <a:spcPct val="130000"/>
              </a:lnSpc>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readily accessible to any worker handling the tracked substance</a:t>
            </a:r>
          </a:p>
          <a:p>
            <a:pPr marL="742950" lvl="3" indent="-285750" defTabSz="879475" eaLnBrk="1" hangingPunct="1">
              <a:lnSpc>
                <a:spcPct val="130000"/>
              </a:lnSpc>
              <a:spcBef>
                <a:spcPct val="0"/>
              </a:spcBef>
              <a:buFontTx/>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readily understandable by any competent person who needs to access the tracked substance</a:t>
            </a:r>
          </a:p>
          <a:p>
            <a:pPr marL="171450" lvl="2"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For these purposes ‘competent person’ replaces ‘approved handler’ and is either a certified handler or a person who has received relevant information, instruction and training. </a:t>
            </a:r>
          </a:p>
          <a:p>
            <a:pPr marL="171450" lvl="2"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PCBUs need to:</a:t>
            </a:r>
          </a:p>
          <a:p>
            <a:pPr marL="628650" lvl="3"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Have a ‘competent person’ available to take responsibility for the substance if their workplace handles tracked substances</a:t>
            </a:r>
          </a:p>
          <a:p>
            <a:pPr marL="628650" lvl="3" indent="-171450" defTabSz="879475" eaLnBrk="1" hangingPunct="1">
              <a:lnSpc>
                <a:spcPct val="130000"/>
              </a:lnSpc>
              <a:spcBef>
                <a:spcPct val="0"/>
              </a:spcBef>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Include the required information in the record</a:t>
            </a:r>
          </a:p>
          <a:p>
            <a:pPr marL="628650" lvl="3" indent="-171450" defTabSz="879475" eaLnBrk="1" hangingPunct="1">
              <a:lnSpc>
                <a:spcPct val="130000"/>
              </a:lnSpc>
              <a:spcBef>
                <a:spcPct val="0"/>
              </a:spcBef>
              <a:spcAft>
                <a:spcPts val="1200"/>
              </a:spcAft>
              <a:buFont typeface="Arial" panose="020B0604020202020204" pitchFamily="34" charset="0"/>
              <a:buChar char="•"/>
            </a:pPr>
            <a:r>
              <a:rPr lang="en-US"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Make tracking records accessible to any worker handling a tracked substance</a:t>
            </a:r>
          </a:p>
          <a:p>
            <a:pPr defTabSz="879475"/>
            <a:r>
              <a:rPr lang="en-NZ" alt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Enforcement Changes</a:t>
            </a:r>
          </a:p>
          <a:p>
            <a:pPr defTabSz="879475"/>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Retail Fireworks: Responsibility for enforcement of this activity will transfer to NZ Police, with technical support provided by WorkSafe when necessary.</a:t>
            </a:r>
          </a:p>
          <a:p>
            <a:pPr defTabSz="879475"/>
            <a:r>
              <a:rPr lang="en-NZ" altLang="en-US" sz="1000" dirty="0" err="1">
                <a:solidFill>
                  <a:schemeClr val="tx1"/>
                </a:solidFill>
                <a:latin typeface="Verdana" panose="020B0604030504040204" pitchFamily="34" charset="0"/>
                <a:ea typeface="Verdana" panose="020B0604030504040204" pitchFamily="34" charset="0"/>
                <a:cs typeface="Verdana" panose="020B0604030504040204" pitchFamily="34" charset="0"/>
              </a:rPr>
              <a:t>Ecotoxic</a:t>
            </a:r>
            <a:r>
              <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and Disposal controls: WorkSafe</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will enforce </a:t>
            </a:r>
            <a:r>
              <a:rPr lang="en-NZ" altLang="en-US" sz="10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ecotoxic</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and disposal controls in the workplace (under </a:t>
            </a:r>
            <a:r>
              <a:rPr lang="en-NZ" altLang="en-US" sz="1000" u="sng" baseline="0" dirty="0">
                <a:solidFill>
                  <a:schemeClr val="tx1"/>
                </a:solidFill>
                <a:latin typeface="Verdana" panose="020B0604030504040204" pitchFamily="34" charset="0"/>
                <a:ea typeface="Verdana" panose="020B0604030504040204" pitchFamily="34" charset="0"/>
                <a:cs typeface="Verdana" panose="020B0604030504040204" pitchFamily="34" charset="0"/>
              </a:rPr>
              <a:t>HSNO</a:t>
            </a:r>
            <a:r>
              <a:rPr lang="en-NZ" altLang="en-US"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Z" alt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879475"/>
            <a:endParaRPr lang="en-US" altLang="en-US" sz="1100" b="1" dirty="0"/>
          </a:p>
          <a:p>
            <a:pPr marL="629404" lvl="1" indent="-171656">
              <a:spcBef>
                <a:spcPct val="0"/>
              </a:spcBef>
              <a:spcAft>
                <a:spcPts val="0"/>
              </a:spcAft>
              <a:buFont typeface="Arial" panose="020B0604020202020204" pitchFamily="34" charset="0"/>
              <a:buChar char="•"/>
              <a:defRPr/>
            </a:pPr>
            <a:endParaRPr lang="en-NZ" sz="1100" dirty="0"/>
          </a:p>
        </p:txBody>
      </p:sp>
      <p:sp>
        <p:nvSpPr>
          <p:cNvPr id="4" name="Slide Number Placeholder 3"/>
          <p:cNvSpPr>
            <a:spLocks noGrp="1"/>
          </p:cNvSpPr>
          <p:nvPr>
            <p:ph type="sldNum" sz="quarter" idx="10"/>
          </p:nvPr>
        </p:nvSpPr>
        <p:spPr/>
        <p:txBody>
          <a:bodyPr/>
          <a:lstStyle/>
          <a:p>
            <a:fld id="{97475ACB-9A59-4388-8314-EFC801A6AB61}" type="slidenum">
              <a:rPr lang="en-NZ" smtClean="0"/>
              <a:t>18</a:t>
            </a:fld>
            <a:endParaRPr lang="en-NZ" dirty="0"/>
          </a:p>
        </p:txBody>
      </p:sp>
    </p:spTree>
    <p:extLst>
      <p:ext uri="{BB962C8B-B14F-4D97-AF65-F5344CB8AC3E}">
        <p14:creationId xmlns:p14="http://schemas.microsoft.com/office/powerpoint/2010/main" val="195969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Test certifiers will become known as compliance certifiers. </a:t>
            </a:r>
            <a:endPar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WorkSafe will be able to </a:t>
            </a:r>
            <a:r>
              <a:rPr lang="en-US" sz="10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authorise</a:t>
            </a: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0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organisations</a:t>
            </a: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(who must meet certain criteria) as compliance certifiers.  Those </a:t>
            </a:r>
            <a:r>
              <a:rPr lang="en-US" sz="10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organisations</a:t>
            </a: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can then employ or engage individuals who work with workplaces on behalf of the </a:t>
            </a:r>
            <a:r>
              <a:rPr lang="en-US" sz="10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organisation</a:t>
            </a: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to certify people, plant (equipment) or locations.</a:t>
            </a:r>
            <a:endPar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There will be performance standards set by WorkSafe that compliance certifiers must comply with.</a:t>
            </a:r>
          </a:p>
          <a:p>
            <a:pPr marL="171450" lvl="0" indent="-171450">
              <a:buFont typeface="Arial" panose="020B0604020202020204" pitchFamily="34" charset="0"/>
              <a:buChar char="•"/>
            </a:pPr>
            <a:r>
              <a:rPr lang="en-US"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There will be </a:t>
            </a: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mandatory audits of compliance certifiers, to occur at least once every four years. </a:t>
            </a:r>
          </a:p>
          <a:p>
            <a:pPr marL="171450" lvl="0" indent="-171450">
              <a:buFont typeface="Arial" panose="020B0604020202020204" pitchFamily="34" charset="0"/>
              <a:buChar cha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There is a designated email address for PCBUs to lodge any concerns or complaints about the performance of a compliance certifier. The email is  </a:t>
            </a:r>
            <a:r>
              <a:rPr lang="en-NZ" sz="10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car.compliance@worksafe.govt.nz</a:t>
            </a: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97475ACB-9A59-4388-8314-EFC801A6AB61}" type="slidenum">
              <a:rPr lang="en-NZ" smtClean="0"/>
              <a:t>19</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2</a:t>
            </a:fld>
            <a:endParaRPr lang="en-NZ" dirty="0"/>
          </a:p>
        </p:txBody>
      </p:sp>
    </p:spTree>
    <p:extLst>
      <p:ext uri="{BB962C8B-B14F-4D97-AF65-F5344CB8AC3E}">
        <p14:creationId xmlns:p14="http://schemas.microsoft.com/office/powerpoint/2010/main" val="1521487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20</a:t>
            </a:fld>
            <a:endParaRPr lang="en-NZ" dirty="0"/>
          </a:p>
        </p:txBody>
      </p:sp>
    </p:spTree>
    <p:extLst>
      <p:ext uri="{BB962C8B-B14F-4D97-AF65-F5344CB8AC3E}">
        <p14:creationId xmlns:p14="http://schemas.microsoft.com/office/powerpoint/2010/main" val="321414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4">
              <a:defRPr/>
            </a:pPr>
            <a:r>
              <a:rPr lang="en-NZ" sz="1000" dirty="0">
                <a:solidFill>
                  <a:schemeClr val="tx1"/>
                </a:solidFill>
                <a:latin typeface="Verdana" panose="020B0604030504040204" pitchFamily="34" charset="0"/>
                <a:ea typeface="Verdana" panose="020B0604030504040204" pitchFamily="34" charset="0"/>
                <a:cs typeface="Verdana" panose="020B0604030504040204" pitchFamily="34" charset="0"/>
              </a:rPr>
              <a:t>To keep informed you</a:t>
            </a:r>
            <a:r>
              <a:rPr lang="en-NZ" sz="10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can:</a:t>
            </a:r>
            <a:endParaRPr lang="en-NZ"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639" indent="-171639" defTabSz="915404">
              <a:buFont typeface="Arial" panose="020B0604020202020204" pitchFamily="34" charset="0"/>
              <a:buChar char="•"/>
              <a:defRPr/>
            </a:pPr>
            <a:r>
              <a:rPr lang="en-NZ" sz="1000" dirty="0">
                <a:latin typeface="Verdana" panose="020B0604030504040204" pitchFamily="34" charset="0"/>
                <a:ea typeface="Verdana" panose="020B0604030504040204" pitchFamily="34" charset="0"/>
                <a:cs typeface="Verdana" panose="020B0604030504040204" pitchFamily="34" charset="0"/>
              </a:rPr>
              <a:t>Visit the WorkSafe website hazardous substances pages – more information, including updated guidance, will be added over time. </a:t>
            </a:r>
          </a:p>
          <a:p>
            <a:pPr marL="171639" indent="-171639" defTabSz="915404">
              <a:buFont typeface="Arial" panose="020B0604020202020204" pitchFamily="34" charset="0"/>
              <a:buChar char="•"/>
              <a:defRPr/>
            </a:pPr>
            <a:r>
              <a:rPr lang="en-NZ" sz="1000" dirty="0">
                <a:latin typeface="Verdana" panose="020B0604030504040204" pitchFamily="34" charset="0"/>
                <a:ea typeface="Verdana" panose="020B0604030504040204" pitchFamily="34" charset="0"/>
                <a:cs typeface="Verdana" panose="020B0604030504040204" pitchFamily="34" charset="0"/>
              </a:rPr>
              <a:t>You can also subscribe for WorkSafe email updates.</a:t>
            </a:r>
          </a:p>
          <a:p>
            <a:pPr marL="171639" indent="-171639" defTabSz="915404">
              <a:buFont typeface="Arial" panose="020B0604020202020204" pitchFamily="34" charset="0"/>
              <a:buChar char="•"/>
              <a:defRPr/>
            </a:pPr>
            <a:r>
              <a:rPr lang="en-NZ" sz="1000" dirty="0">
                <a:latin typeface="Verdana" panose="020B0604030504040204" pitchFamily="34" charset="0"/>
                <a:ea typeface="Verdana" panose="020B0604030504040204" pitchFamily="34" charset="0"/>
                <a:cs typeface="Verdana" panose="020B0604030504040204" pitchFamily="34" charset="0"/>
              </a:rPr>
              <a:t>Visit the Hazardous Substances Toolbox. This has practical tools and guidance to help you. These cover the current law but provide good relevant guidance and will be updated for the new Regulations.</a:t>
            </a:r>
          </a:p>
          <a:p>
            <a:pPr marL="171639" indent="-171639" defTabSz="915404">
              <a:buFont typeface="Arial" panose="020B0604020202020204" pitchFamily="34" charset="0"/>
              <a:buChar char="•"/>
              <a:defRPr/>
            </a:pPr>
            <a:r>
              <a:rPr lang="en-NZ" sz="1000" dirty="0">
                <a:latin typeface="Verdana" panose="020B0604030504040204" pitchFamily="34" charset="0"/>
                <a:ea typeface="Verdana" panose="020B0604030504040204" pitchFamily="34" charset="0"/>
                <a:cs typeface="Verdana" panose="020B0604030504040204" pitchFamily="34" charset="0"/>
              </a:rPr>
              <a:t>You can also refer</a:t>
            </a:r>
            <a:r>
              <a:rPr lang="en-NZ" sz="1000" baseline="0" dirty="0">
                <a:latin typeface="Verdana" panose="020B0604030504040204" pitchFamily="34" charset="0"/>
                <a:ea typeface="Verdana" panose="020B0604030504040204" pitchFamily="34" charset="0"/>
                <a:cs typeface="Verdana" panose="020B0604030504040204" pitchFamily="34" charset="0"/>
              </a:rPr>
              <a:t> to the Hazardous Substances Regulations on the legislation website.</a:t>
            </a:r>
            <a:endParaRPr lang="en-NZ"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7475ACB-9A59-4388-8314-EFC801A6AB61}" type="slidenum">
              <a:rPr lang="en-NZ" smtClean="0"/>
              <a:t>21</a:t>
            </a:fld>
            <a:endParaRPr lang="en-NZ" dirty="0"/>
          </a:p>
        </p:txBody>
      </p:sp>
    </p:spTree>
    <p:extLst>
      <p:ext uri="{BB962C8B-B14F-4D97-AF65-F5344CB8AC3E}">
        <p14:creationId xmlns:p14="http://schemas.microsoft.com/office/powerpoint/2010/main" val="2568904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22</a:t>
            </a:fld>
            <a:endParaRPr lang="en-NZ" dirty="0"/>
          </a:p>
        </p:txBody>
      </p:sp>
    </p:spTree>
    <p:extLst>
      <p:ext uri="{BB962C8B-B14F-4D97-AF65-F5344CB8AC3E}">
        <p14:creationId xmlns:p14="http://schemas.microsoft.com/office/powerpoint/2010/main" val="125357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The Health</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and Safety at Work (H</a:t>
            </a:r>
            <a:r>
              <a:rPr lang="en-NZ" altLang="en-US" sz="1000" dirty="0">
                <a:latin typeface="Verdana" panose="020B0604030504040204" pitchFamily="34" charset="0"/>
                <a:ea typeface="Verdana" panose="020B0604030504040204" pitchFamily="34" charset="0"/>
                <a:cs typeface="Verdana" panose="020B0604030504040204" pitchFamily="34" charset="0"/>
              </a:rPr>
              <a:t>azardous Substances) Regulations</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a</a:t>
            </a:r>
            <a:r>
              <a:rPr lang="en-NZ" altLang="en-US" sz="1000" dirty="0">
                <a:latin typeface="Verdana" panose="020B0604030504040204" pitchFamily="34" charset="0"/>
                <a:ea typeface="Verdana" panose="020B0604030504040204" pitchFamily="34" charset="0"/>
                <a:cs typeface="Verdana" panose="020B0604030504040204" pitchFamily="34" charset="0"/>
              </a:rPr>
              <a:t>re the next step in the Health and Safety at Work Act (HSWA) and associated regulations.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en-US" sz="1000" dirty="0">
                <a:latin typeface="Verdana" panose="020B0604030504040204" pitchFamily="34" charset="0"/>
                <a:ea typeface="Verdana" panose="020B0604030504040204" pitchFamily="34" charset="0"/>
                <a:cs typeface="Verdana" panose="020B0604030504040204" pitchFamily="34" charset="0"/>
              </a:rPr>
              <a:t>HSWA sets out health and safety duties for everyone in the workplace. The Hazardous Substances Regulations establish controls for manufacturing, using, handling and storing hazardous substances in the workplace. </a:t>
            </a:r>
          </a:p>
          <a:p>
            <a:pPr marL="171450" indent="-171450">
              <a:spcBef>
                <a:spcPct val="0"/>
              </a:spcBef>
              <a:spcAft>
                <a:spcPts val="0"/>
              </a:spcAft>
              <a:buFont typeface="Arial" panose="020B0604020202020204" pitchFamily="34" charset="0"/>
              <a:buChar char="•"/>
              <a:defRPr/>
            </a:pPr>
            <a:r>
              <a:rPr lang="en-NZ" sz="1000" b="0" dirty="0">
                <a:latin typeface="Verdana" panose="020B0604030504040204" pitchFamily="34" charset="0"/>
                <a:ea typeface="Verdana" panose="020B0604030504040204" pitchFamily="34" charset="0"/>
                <a:cs typeface="Verdana" panose="020B0604030504040204" pitchFamily="34" charset="0"/>
              </a:rPr>
              <a:t>Both are available</a:t>
            </a:r>
            <a:r>
              <a:rPr lang="en-NZ" sz="1000" b="0" baseline="0" dirty="0">
                <a:latin typeface="Verdana" panose="020B0604030504040204" pitchFamily="34" charset="0"/>
                <a:ea typeface="Verdana" panose="020B0604030504040204" pitchFamily="34" charset="0"/>
                <a:cs typeface="Verdana" panose="020B0604030504040204" pitchFamily="34" charset="0"/>
              </a:rPr>
              <a:t> on the Legislation website (www.legislation.govt.nz).</a:t>
            </a:r>
          </a:p>
          <a:p>
            <a:pPr marL="171450" indent="-171450">
              <a:spcBef>
                <a:spcPct val="0"/>
              </a:spcBef>
              <a:spcAft>
                <a:spcPts val="0"/>
              </a:spcAft>
              <a:buFont typeface="Arial" panose="020B0604020202020204" pitchFamily="34" charset="0"/>
              <a:buChar char="•"/>
              <a:defRPr/>
            </a:pPr>
            <a:r>
              <a:rPr lang="en-NZ" sz="1000" b="0" baseline="0" dirty="0">
                <a:latin typeface="Verdana" panose="020B0604030504040204" pitchFamily="34" charset="0"/>
                <a:ea typeface="Verdana" panose="020B0604030504040204" pitchFamily="34" charset="0"/>
                <a:cs typeface="Verdana" panose="020B0604030504040204" pitchFamily="34" charset="0"/>
              </a:rPr>
              <a:t>The Hazardous Substances Regulations will come into force on 1 December 2017.</a:t>
            </a:r>
            <a:endParaRPr lang="en-NZ" sz="1000" b="0" dirty="0">
              <a:latin typeface="Verdana" panose="020B0604030504040204" pitchFamily="34" charset="0"/>
              <a:ea typeface="Verdana" panose="020B0604030504040204" pitchFamily="34" charset="0"/>
              <a:cs typeface="Verdana" panose="020B0604030504040204" pitchFamily="34" charset="0"/>
            </a:endParaRPr>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3</a:t>
            </a:fld>
            <a:endParaRPr lang="en-NZ" dirty="0"/>
          </a:p>
        </p:txBody>
      </p:sp>
    </p:spTree>
    <p:extLst>
      <p:ext uri="{BB962C8B-B14F-4D97-AF65-F5344CB8AC3E}">
        <p14:creationId xmlns:p14="http://schemas.microsoft.com/office/powerpoint/2010/main" val="188731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4</a:t>
            </a:fld>
            <a:endParaRPr lang="en-NZ" dirty="0"/>
          </a:p>
        </p:txBody>
      </p:sp>
    </p:spTree>
    <p:extLst>
      <p:ext uri="{BB962C8B-B14F-4D97-AF65-F5344CB8AC3E}">
        <p14:creationId xmlns:p14="http://schemas.microsoft.com/office/powerpoint/2010/main" val="59512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spcBef>
                <a:spcPct val="0"/>
              </a:spcBef>
              <a:spcAft>
                <a:spcPts val="1200"/>
              </a:spcAft>
              <a:buFontTx/>
              <a:buChar char="•"/>
            </a:pPr>
            <a:r>
              <a:rPr lang="en-NZ" altLang="en-US" sz="1000" dirty="0">
                <a:latin typeface="Verdana" panose="020B0604030504040204" pitchFamily="34" charset="0"/>
                <a:ea typeface="Verdana" panose="020B0604030504040204" pitchFamily="34" charset="0"/>
                <a:cs typeface="Verdana" panose="020B0604030504040204" pitchFamily="34" charset="0"/>
              </a:rPr>
              <a:t>Hazardous substances were identified by the Independent Task Force on Workplace Health and Safety (set up after the Pike River Mine explosion) as a key area of work-related health and safety that needs to improve.</a:t>
            </a:r>
          </a:p>
          <a:p>
            <a:pPr marL="169863" indent="-169863">
              <a:spcBef>
                <a:spcPct val="0"/>
              </a:spcBef>
              <a:spcAft>
                <a:spcPts val="1200"/>
              </a:spcAft>
              <a:buFontTx/>
              <a:buChar char="•"/>
            </a:pPr>
            <a:r>
              <a:rPr lang="en-NZ" altLang="en-US" sz="1000" dirty="0">
                <a:latin typeface="Verdana" panose="020B0604030504040204" pitchFamily="34" charset="0"/>
                <a:ea typeface="Verdana" panose="020B0604030504040204" pitchFamily="34" charset="0"/>
                <a:cs typeface="Verdana" panose="020B0604030504040204" pitchFamily="34" charset="0"/>
              </a:rPr>
              <a:t>The reforms aim to help reduce both immediate harm and longer term illness caused by work-related</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use of </a:t>
            </a:r>
            <a:r>
              <a:rPr lang="en-NZ" altLang="en-US" sz="1000" dirty="0">
                <a:latin typeface="Verdana" panose="020B0604030504040204" pitchFamily="34" charset="0"/>
                <a:ea typeface="Verdana" panose="020B0604030504040204" pitchFamily="34" charset="0"/>
                <a:cs typeface="Verdana" panose="020B0604030504040204" pitchFamily="34" charset="0"/>
              </a:rPr>
              <a:t>hazardous substances.</a:t>
            </a:r>
          </a:p>
          <a:p>
            <a:pPr marL="169863" indent="-169863">
              <a:spcBef>
                <a:spcPct val="0"/>
              </a:spcBef>
              <a:spcAft>
                <a:spcPts val="1200"/>
              </a:spcAft>
              <a:buFontTx/>
              <a:buChar char="•"/>
            </a:pPr>
            <a:r>
              <a:rPr lang="en-NZ" altLang="en-US" sz="1000" dirty="0">
                <a:latin typeface="Verdana" panose="020B0604030504040204" pitchFamily="34" charset="0"/>
                <a:ea typeface="Verdana" panose="020B0604030504040204" pitchFamily="34" charset="0"/>
                <a:cs typeface="Verdana" panose="020B0604030504040204" pitchFamily="34" charset="0"/>
              </a:rPr>
              <a:t>It will do this by simplifying the regulatory landscape for hazardous substances.</a:t>
            </a:r>
          </a:p>
          <a:p>
            <a:pPr marL="627063" lvl="1" indent="-169863">
              <a:spcBef>
                <a:spcPct val="0"/>
              </a:spcBef>
              <a:spcAft>
                <a:spcPts val="1200"/>
              </a:spcAft>
              <a:buFontTx/>
              <a:buChar char="•"/>
            </a:pPr>
            <a:r>
              <a:rPr lang="en-NZ" altLang="en-US" sz="1000" dirty="0">
                <a:latin typeface="Verdana" panose="020B0604030504040204" pitchFamily="34" charset="0"/>
                <a:ea typeface="Verdana" panose="020B0604030504040204" pitchFamily="34" charset="0"/>
                <a:cs typeface="Verdana" panose="020B0604030504040204" pitchFamily="34" charset="0"/>
              </a:rPr>
              <a:t>A lot of different sets of rules and exceptions are pulled together into one place. </a:t>
            </a:r>
          </a:p>
          <a:p>
            <a:pPr marL="627063" lvl="1" indent="-169863">
              <a:spcBef>
                <a:spcPct val="0"/>
              </a:spcBef>
              <a:spcAft>
                <a:spcPts val="1200"/>
              </a:spcAft>
              <a:buFontTx/>
              <a:buChar char="•"/>
            </a:pPr>
            <a:r>
              <a:rPr lang="en-NZ" altLang="en-US" sz="1000" dirty="0">
                <a:latin typeface="Verdana" panose="020B0604030504040204" pitchFamily="34" charset="0"/>
                <a:ea typeface="Verdana" panose="020B0604030504040204" pitchFamily="34" charset="0"/>
                <a:cs typeface="Verdana" panose="020B0604030504040204" pitchFamily="34" charset="0"/>
              </a:rPr>
              <a:t>It will make it simpler for many businesses to understand their obligations and comply with the law.</a:t>
            </a:r>
          </a:p>
          <a:p>
            <a:pPr marL="169863" indent="-169863">
              <a:spcBef>
                <a:spcPct val="0"/>
              </a:spcBef>
              <a:spcAft>
                <a:spcPts val="1200"/>
              </a:spcAft>
              <a:buFontTx/>
              <a:buChar char="•"/>
            </a:pPr>
            <a:r>
              <a:rPr lang="en-NZ" altLang="en-US" sz="1000" dirty="0">
                <a:latin typeface="Verdana" panose="020B0604030504040204" pitchFamily="34" charset="0"/>
                <a:ea typeface="Verdana" panose="020B0604030504040204" pitchFamily="34" charset="0"/>
                <a:cs typeface="Verdana" panose="020B0604030504040204" pitchFamily="34" charset="0"/>
              </a:rPr>
              <a:t>These Regulations will be relevant to </a:t>
            </a:r>
            <a:r>
              <a:rPr lang="en-NZ" altLang="en-US" sz="1000" baseline="0" dirty="0">
                <a:latin typeface="Verdana" panose="020B0604030504040204" pitchFamily="34" charset="0"/>
                <a:ea typeface="Verdana" panose="020B0604030504040204" pitchFamily="34" charset="0"/>
                <a:cs typeface="Verdana" panose="020B0604030504040204" pitchFamily="34" charset="0"/>
              </a:rPr>
              <a:t>about</a:t>
            </a:r>
            <a:r>
              <a:rPr lang="en-NZ" altLang="en-US" sz="1000" dirty="0">
                <a:latin typeface="Verdana" panose="020B0604030504040204" pitchFamily="34" charset="0"/>
                <a:ea typeface="Verdana" panose="020B0604030504040204" pitchFamily="34" charset="0"/>
                <a:cs typeface="Verdana" panose="020B0604030504040204" pitchFamily="34" charset="0"/>
              </a:rPr>
              <a:t> 150,000 business across New Zealand,</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encompassing a wide range of </a:t>
            </a:r>
            <a:r>
              <a:rPr lang="en-NZ" altLang="en-US" sz="1000" dirty="0">
                <a:latin typeface="Verdana" panose="020B0604030504040204" pitchFamily="34" charset="0"/>
                <a:ea typeface="Verdana" panose="020B0604030504040204" pitchFamily="34" charset="0"/>
                <a:cs typeface="Verdana" panose="020B0604030504040204" pitchFamily="34" charset="0"/>
              </a:rPr>
              <a:t>sectors and industries</a:t>
            </a:r>
            <a:r>
              <a:rPr lang="en-NZ" altLang="en-US" sz="1000" baseline="0" dirty="0">
                <a:latin typeface="Verdana" panose="020B0604030504040204" pitchFamily="34" charset="0"/>
                <a:ea typeface="Verdana" panose="020B0604030504040204" pitchFamily="34" charset="0"/>
                <a:cs typeface="Verdana" panose="020B0604030504040204" pitchFamily="34" charset="0"/>
              </a:rPr>
              <a:t>.</a:t>
            </a:r>
            <a:endParaRPr lang="en-NZ" alt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7475ACB-9A59-4388-8314-EFC801A6AB61}" type="slidenum">
              <a:rPr lang="en-NZ" smtClean="0"/>
              <a:t>5</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1200"/>
              </a:spcAft>
              <a:defRPr/>
            </a:pPr>
            <a:r>
              <a:rPr lang="en-NZ" altLang="en-US" sz="1000" dirty="0">
                <a:latin typeface="Verdana" panose="020B0604030504040204" pitchFamily="34" charset="0"/>
                <a:ea typeface="Verdana" panose="020B0604030504040204" pitchFamily="34" charset="0"/>
                <a:cs typeface="Verdana" panose="020B0604030504040204" pitchFamily="34" charset="0"/>
              </a:rPr>
              <a:t>Before we think about what’s changing it’s important to remember why. </a:t>
            </a:r>
          </a:p>
          <a:p>
            <a:pPr marL="171432" indent="-171432">
              <a:spcBef>
                <a:spcPct val="0"/>
              </a:spcBef>
              <a:spcAft>
                <a:spcPts val="1200"/>
              </a:spcAft>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Around 150,000 businesses in New Zealand use, handle or store hazardous substances. </a:t>
            </a:r>
          </a:p>
          <a:p>
            <a:pPr marL="171432" indent="-171432">
              <a:spcBef>
                <a:spcPct val="0"/>
              </a:spcBef>
              <a:spcAft>
                <a:spcPts val="1200"/>
              </a:spcAft>
              <a:buFont typeface="Arial" panose="020B0604020202020204" pitchFamily="34" charset="0"/>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Deaths from work-related health issues are 10 times higher than deaths from injuries. There are approximately 600 – 900 fatalities from work-related diseases annually; and </a:t>
            </a:r>
            <a:r>
              <a:rPr lang="en-NZ" sz="1000" dirty="0">
                <a:latin typeface="Verdana" panose="020B0604030504040204" pitchFamily="34" charset="0"/>
                <a:ea typeface="Verdana" panose="020B0604030504040204" pitchFamily="34" charset="0"/>
                <a:cs typeface="Verdana" panose="020B0604030504040204" pitchFamily="34" charset="0"/>
              </a:rPr>
              <a:t>another 30,000 suffer serious ill-health. </a:t>
            </a:r>
            <a:r>
              <a:rPr lang="en-NZ" altLang="en-US" sz="1000" dirty="0">
                <a:latin typeface="Verdana" panose="020B0604030504040204" pitchFamily="34" charset="0"/>
                <a:ea typeface="Verdana" panose="020B0604030504040204" pitchFamily="34" charset="0"/>
                <a:cs typeface="Verdana" panose="020B0604030504040204" pitchFamily="34" charset="0"/>
              </a:rPr>
              <a:t>Many of these diseases can be caused by exposure to hazardous substances.*</a:t>
            </a:r>
          </a:p>
          <a:p>
            <a:pPr marL="171625" indent="-171625">
              <a:spcBef>
                <a:spcPct val="0"/>
              </a:spcBef>
              <a:spcAft>
                <a:spcPts val="1200"/>
              </a:spcAft>
              <a:buFont typeface="Arial" panose="020B0604020202020204" pitchFamily="34" charset="0"/>
              <a:buChar char="•"/>
              <a:defRPr/>
            </a:pPr>
            <a:r>
              <a:rPr lang="en-NZ" sz="1000" dirty="0">
                <a:latin typeface="Verdana" panose="020B0604030504040204" pitchFamily="34" charset="0"/>
                <a:ea typeface="Verdana" panose="020B0604030504040204" pitchFamily="34" charset="0"/>
                <a:cs typeface="Verdana" panose="020B0604030504040204" pitchFamily="34" charset="0"/>
              </a:rPr>
              <a:t>It is also estimated that 75% of businesses do not currently comply with the eight key controls (rules) for safely managing the risks of working with hazardous substances.**</a:t>
            </a:r>
          </a:p>
          <a:p>
            <a:pPr>
              <a:spcBef>
                <a:spcPct val="0"/>
              </a:spcBef>
              <a:spcAft>
                <a:spcPts val="1200"/>
              </a:spcAft>
              <a:defRPr/>
            </a:pPr>
            <a:endParaRPr lang="en-NZ" altLang="en-US" sz="1000" i="1" u="sng" dirty="0">
              <a:latin typeface="Verdana" panose="020B0604030504040204" pitchFamily="34" charset="0"/>
              <a:ea typeface="Verdana" panose="020B0604030504040204" pitchFamily="34" charset="0"/>
              <a:cs typeface="Verdana" panose="020B0604030504040204" pitchFamily="34" charset="0"/>
            </a:endParaRPr>
          </a:p>
          <a:p>
            <a:pPr>
              <a:spcBef>
                <a:spcPct val="0"/>
              </a:spcBef>
              <a:spcAft>
                <a:spcPts val="1200"/>
              </a:spcAft>
              <a:defRPr/>
            </a:pPr>
            <a:r>
              <a:rPr lang="en-NZ" altLang="en-US" sz="1000" dirty="0">
                <a:latin typeface="Verdana" panose="020B0604030504040204" pitchFamily="34" charset="0"/>
                <a:ea typeface="Verdana" panose="020B0604030504040204" pitchFamily="34" charset="0"/>
                <a:cs typeface="Verdana" panose="020B0604030504040204" pitchFamily="34" charset="0"/>
              </a:rPr>
              <a:t>*Work Related disease statistics are from a 2012 study called “Work Related Disease in New Zealand”, by MBIE which estimates the number of work-related disease deaths at 600-900 per year.</a:t>
            </a:r>
          </a:p>
          <a:p>
            <a:pPr>
              <a:spcBef>
                <a:spcPct val="0"/>
              </a:spcBef>
              <a:spcAft>
                <a:spcPts val="1200"/>
              </a:spcAft>
              <a:defRPr/>
            </a:pPr>
            <a:r>
              <a:rPr lang="en-NZ" altLang="en-US" sz="1000" dirty="0">
                <a:latin typeface="Verdana" panose="020B0604030504040204" pitchFamily="34" charset="0"/>
                <a:ea typeface="Verdana" panose="020B0604030504040204" pitchFamily="34" charset="0"/>
                <a:cs typeface="Verdana" panose="020B0604030504040204" pitchFamily="34" charset="0"/>
              </a:rPr>
              <a:t>**Statistic of 75% of businesses not currently complying with the eight key controls when working with hazardous substances comes from the EPA survey of 400 businesses in 2012.</a:t>
            </a:r>
          </a:p>
          <a:p>
            <a:endParaRPr lang="en-NZ"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7475ACB-9A59-4388-8314-EFC801A6AB61}" type="slidenum">
              <a:rPr lang="en-NZ" smtClean="0"/>
              <a:t>6</a:t>
            </a:fld>
            <a:endParaRPr lang="en-NZ" dirty="0"/>
          </a:p>
        </p:txBody>
      </p:sp>
    </p:spTree>
    <p:extLst>
      <p:ext uri="{BB962C8B-B14F-4D97-AF65-F5344CB8AC3E}">
        <p14:creationId xmlns:p14="http://schemas.microsoft.com/office/powerpoint/2010/main" val="116848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Remember that there is already legislation in place that duty holders should be complying with - the Hazardous Substances and New Organisms Act.</a:t>
            </a:r>
          </a:p>
          <a:p>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There are two main pieces of legislation that are affected by the reforms:</a:t>
            </a:r>
          </a:p>
          <a:p>
            <a:pPr marL="628650" lvl="1" indent="-171450">
              <a:buFont typeface="Arial" panose="020B0604020202020204" pitchFamily="34" charset="0"/>
              <a:buChar cha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Hazardous Substances and New Organisms Act 1996 (HSNO) and its regulations will change.</a:t>
            </a:r>
          </a:p>
          <a:p>
            <a:pPr marL="628650" lvl="1" indent="-171450">
              <a:buFont typeface="Arial" panose="020B0604020202020204" pitchFamily="34" charset="0"/>
              <a:buChar cha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Health and Safety at Work (Hazardous Substances) Regulations will be introduced.</a:t>
            </a:r>
          </a:p>
          <a:p>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rules to protect people from workplace activities involving hazardous substances are moving from HSNO to HSWA and the Hazardous Substances Regulations. </a:t>
            </a:r>
          </a:p>
          <a:p>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Controls for hazardous substances outside workplaces, and those that affect the environment remain within HSNO. </a:t>
            </a:r>
          </a:p>
          <a:p>
            <a:endPar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There are also two types of subordinate legislation: </a:t>
            </a:r>
          </a:p>
          <a:p>
            <a:pPr marL="628650" lvl="1" indent="-171450">
              <a:buFont typeface="Arial" panose="020B0604020202020204" pitchFamily="34" charset="0"/>
              <a:buChar cha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WorkSafe will develop Safe Work Instruments for approval by the Minister. These will have a number of uses including defining more detailed or technical matters or prescribing standards. Safe Work Instruments are discussed in more depth in another slide.</a:t>
            </a:r>
          </a:p>
          <a:p>
            <a:pPr marL="628650" lvl="1" indent="-171450">
              <a:buFont typeface="Arial" panose="020B0604020202020204" pitchFamily="34" charset="0"/>
              <a:buChar cha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EPA Notices: most of the hazardous substance rules that the EPA remains responsible for will be set in EPA Notices rather than by regulation.</a:t>
            </a:r>
          </a:p>
          <a:p>
            <a:pPr marL="628650" lvl="1" indent="-171450">
              <a:buFont typeface="Arial" panose="020B0604020202020204" pitchFamily="34" charset="0"/>
              <a:buChar char="•"/>
            </a:pPr>
            <a:endPar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While the approach has been to move the rules for work-related use of hazardous substances from the HSNO framework to the HSWA regime, there will also be a number of additional requirements relating to the safe manufacture, use, handling and storage of hazardous substances.</a:t>
            </a:r>
          </a:p>
          <a:p>
            <a:pPr marL="0" lvl="0" indent="0">
              <a:buFont typeface="Arial" panose="020B0604020202020204" pitchFamily="34" charset="0"/>
              <a:buNone/>
            </a:pPr>
            <a:endParaRPr lang="en-NZ" sz="11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475ACB-9A59-4388-8314-EFC801A6AB61}" type="slidenum">
              <a:rPr lang="en-NZ" smtClean="0"/>
              <a:t>7</a:t>
            </a:fld>
            <a:endParaRPr lang="en-NZ" dirty="0"/>
          </a:p>
        </p:txBody>
      </p:sp>
    </p:spTree>
    <p:extLst>
      <p:ext uri="{BB962C8B-B14F-4D97-AF65-F5344CB8AC3E}">
        <p14:creationId xmlns:p14="http://schemas.microsoft.com/office/powerpoint/2010/main" val="97539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Currently:</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HSNO is largely implemented by the Environmental Protection Authority (EPA). The workplace requirements are currently enforced by WorkSafe.</a:t>
            </a:r>
          </a:p>
          <a:p>
            <a:pPr marL="171450" indent="-171450">
              <a:spcAft>
                <a:spcPts val="1000"/>
              </a:spcAft>
              <a:buFont typeface="Arial" panose="020B0604020202020204" pitchFamily="34" charset="0"/>
              <a:buChar char="•"/>
            </a:pPr>
            <a:r>
              <a:rPr lang="en-NZ" sz="1200" kern="1200" dirty="0">
                <a:solidFill>
                  <a:schemeClr val="tx1"/>
                </a:solidFill>
                <a:effectLst/>
                <a:latin typeface="+mn-lt"/>
                <a:ea typeface="+mn-ea"/>
                <a:cs typeface="+mn-cs"/>
              </a:rPr>
              <a:t>HSWA is primarily regulated and enforced by WorkSafe.</a:t>
            </a:r>
          </a:p>
          <a:p>
            <a:pPr marL="0" indent="0">
              <a:spcBef>
                <a:spcPct val="0"/>
              </a:spcBef>
              <a:spcAft>
                <a:spcPts val="0"/>
              </a:spcAft>
              <a:buFontTx/>
              <a:buNone/>
            </a:pPr>
            <a:r>
              <a:rPr lang="en-NZ" altLang="en-US" sz="1000" dirty="0">
                <a:latin typeface="Verdana" panose="020B0604030504040204" pitchFamily="34" charset="0"/>
                <a:ea typeface="Verdana" panose="020B0604030504040204" pitchFamily="34" charset="0"/>
                <a:cs typeface="Verdana" panose="020B0604030504040204" pitchFamily="34" charset="0"/>
              </a:rPr>
              <a:t>In the new regime (this is a very broad overview):</a:t>
            </a:r>
          </a:p>
          <a:p>
            <a:pPr marL="171450" indent="-171450">
              <a:spcBef>
                <a:spcPct val="0"/>
              </a:spcBef>
              <a:spcAft>
                <a:spcPts val="1200"/>
              </a:spcAft>
              <a:buFont typeface="Arial" panose="020B0604020202020204" pitchFamily="34" charset="0"/>
              <a:buChar char="•"/>
            </a:pPr>
            <a:r>
              <a:rPr lang="en-NZ" sz="1200" dirty="0">
                <a:effectLst/>
                <a:latin typeface="+mn-lt"/>
                <a:ea typeface="Calibri"/>
                <a:cs typeface="Times New Roman"/>
              </a:rPr>
              <a:t>The EPA will continue to be responsible for approvals, setting the rules for classification, labelling, safety data sheets (SDS), packaging and disposal as well as for protecting the environment and public health.</a:t>
            </a:r>
          </a:p>
          <a:p>
            <a:pPr marL="171450" marR="0" indent="-17145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Under HSWA, WorkSafe will regulate the ‘downstream’ use, storage and handling of hazardous substances in workplaces. Under HSNO, WorkSafe will enforce the </a:t>
            </a:r>
            <a:r>
              <a:rPr lang="en-NZ" sz="1200" kern="1200" dirty="0" err="1">
                <a:solidFill>
                  <a:schemeClr val="tx1"/>
                </a:solidFill>
                <a:effectLst/>
                <a:latin typeface="+mn-lt"/>
                <a:ea typeface="+mn-ea"/>
                <a:cs typeface="+mn-cs"/>
              </a:rPr>
              <a:t>ecotoxic</a:t>
            </a:r>
            <a:r>
              <a:rPr lang="en-NZ" sz="1200" kern="1200" dirty="0">
                <a:solidFill>
                  <a:schemeClr val="tx1"/>
                </a:solidFill>
                <a:effectLst/>
                <a:latin typeface="+mn-lt"/>
                <a:ea typeface="+mn-ea"/>
                <a:cs typeface="+mn-cs"/>
              </a:rPr>
              <a:t> and disposal requirements in the workplace.</a:t>
            </a:r>
          </a:p>
          <a:p>
            <a:pPr marL="0" marR="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lang="en-NZ" sz="1200" kern="1200" dirty="0">
                <a:solidFill>
                  <a:schemeClr val="tx1"/>
                </a:solidFill>
                <a:effectLst/>
                <a:latin typeface="+mn-lt"/>
                <a:ea typeface="+mn-ea"/>
                <a:cs typeface="+mn-cs"/>
              </a:rPr>
              <a:t>Which means:</a:t>
            </a:r>
          </a:p>
          <a:p>
            <a:pPr marL="171450" marR="0" indent="-17145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NZ"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For many impacted businesses, compliance related to hazardous substances will fall predominately under HSWA (particularly ‘downstream’ businesses that use, handle and store hazardous substances in the workplace).</a:t>
            </a:r>
          </a:p>
          <a:p>
            <a:pPr marL="171450" marR="0" indent="-171450"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Manufacturers and importers (for example)</a:t>
            </a:r>
            <a:r>
              <a:rPr lang="en-NZ" sz="120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will need to deal with the EPA on some things (like gaining approval of substances, providing basic contact information to the EPA, SDSs and labelling); and with WorkSafe on workplace requirements.</a:t>
            </a:r>
          </a:p>
          <a:p>
            <a:pPr marL="0" marR="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lang="en-NZ" altLang="en-US" sz="1200" b="0" dirty="0">
                <a:solidFill>
                  <a:schemeClr val="tx1"/>
                </a:solidFill>
              </a:rPr>
              <a:t>(Note that the regulation of sales of retail fireworks: NZ Police)</a:t>
            </a:r>
            <a:endParaRPr lang="en-NZ" sz="1200" kern="1200" dirty="0">
              <a:solidFill>
                <a:schemeClr val="tx1"/>
              </a:solidFill>
              <a:effectLst/>
              <a:latin typeface="+mn-lt"/>
              <a:ea typeface="+mn-ea"/>
              <a:cs typeface="+mn-cs"/>
            </a:endParaRPr>
          </a:p>
          <a:p>
            <a:pPr marL="0" indent="0">
              <a:spcBef>
                <a:spcPct val="0"/>
              </a:spcBef>
              <a:spcAft>
                <a:spcPts val="1200"/>
              </a:spcAft>
              <a:buFontTx/>
              <a:buNone/>
            </a:pPr>
            <a:endParaRPr lang="en-NZ" altLang="en-US" sz="1100" b="1" dirty="0"/>
          </a:p>
        </p:txBody>
      </p:sp>
      <p:sp>
        <p:nvSpPr>
          <p:cNvPr id="4" name="Slide Number Placeholder 3"/>
          <p:cNvSpPr>
            <a:spLocks noGrp="1"/>
          </p:cNvSpPr>
          <p:nvPr>
            <p:ph type="sldNum" sz="quarter" idx="10"/>
          </p:nvPr>
        </p:nvSpPr>
        <p:spPr/>
        <p:txBody>
          <a:bodyPr/>
          <a:lstStyle/>
          <a:p>
            <a:fld id="{97475ACB-9A59-4388-8314-EFC801A6AB61}" type="slidenum">
              <a:rPr lang="en-NZ" smtClean="0"/>
              <a:t>8</a:t>
            </a:fld>
            <a:endParaRPr lang="en-NZ" dirty="0"/>
          </a:p>
        </p:txBody>
      </p:sp>
    </p:spTree>
    <p:extLst>
      <p:ext uri="{BB962C8B-B14F-4D97-AF65-F5344CB8AC3E}">
        <p14:creationId xmlns:p14="http://schemas.microsoft.com/office/powerpoint/2010/main" val="195969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Safe Work Instruments are a type of subordinate legislation. They were introduced with the Health and Safety</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at Work Act.</a:t>
            </a:r>
            <a:endParaRPr lang="en-NZ" altLang="en-US" sz="1000" dirty="0">
              <a:latin typeface="Verdana" panose="020B0604030504040204" pitchFamily="34" charset="0"/>
              <a:ea typeface="Verdana" panose="020B0604030504040204" pitchFamily="34" charset="0"/>
              <a:cs typeface="Verdana" panose="020B0604030504040204" pitchFamily="34" charset="0"/>
            </a:endParaRPr>
          </a:p>
          <a:p>
            <a:pPr marL="171450"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SWIs are developed by WorkSafe and approved by the Minister.</a:t>
            </a:r>
          </a:p>
          <a:p>
            <a:pPr marL="171450"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They are notified in the Gazette.</a:t>
            </a:r>
          </a:p>
          <a:p>
            <a:pPr marL="171450"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They can be used for a wide range of purposes under HSWA but only have legal effect if they are specifically referred</a:t>
            </a:r>
            <a:r>
              <a:rPr lang="en-NZ" altLang="en-US" sz="1000" baseline="0" dirty="0">
                <a:latin typeface="Verdana" panose="020B0604030504040204" pitchFamily="34" charset="0"/>
                <a:ea typeface="Verdana" panose="020B0604030504040204" pitchFamily="34" charset="0"/>
                <a:cs typeface="Verdana" panose="020B0604030504040204" pitchFamily="34" charset="0"/>
              </a:rPr>
              <a:t> to </a:t>
            </a:r>
            <a:r>
              <a:rPr lang="en-NZ" altLang="en-US" sz="1000" dirty="0">
                <a:latin typeface="Verdana" panose="020B0604030504040204" pitchFamily="34" charset="0"/>
                <a:ea typeface="Verdana" panose="020B0604030504040204" pitchFamily="34" charset="0"/>
                <a:cs typeface="Verdana" panose="020B0604030504040204" pitchFamily="34" charset="0"/>
              </a:rPr>
              <a:t>in Regulations. Under the Hazardous Substances Regulations they will be used to:</a:t>
            </a:r>
          </a:p>
          <a:p>
            <a:pPr marL="628650" lvl="1"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Prescribe detailed or technical matters that change relatively frequently and will often be industry-specific</a:t>
            </a:r>
          </a:p>
          <a:p>
            <a:pPr marL="628650" lvl="1"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Set additional or modified workplace requirements for hazardous substances approved or reassessed by the Environmental Protection Authority (EPA)</a:t>
            </a:r>
          </a:p>
          <a:p>
            <a:pPr marL="628650" lvl="1" indent="-171450">
              <a:spcBef>
                <a:spcPct val="0"/>
              </a:spcBef>
              <a:buFontTx/>
              <a:buChar char="•"/>
              <a:defRPr/>
            </a:pPr>
            <a:r>
              <a:rPr lang="en-NZ" altLang="en-US" sz="1000" dirty="0">
                <a:latin typeface="Verdana" panose="020B0604030504040204" pitchFamily="34" charset="0"/>
                <a:ea typeface="Verdana" panose="020B0604030504040204" pitchFamily="34" charset="0"/>
                <a:cs typeface="Verdana" panose="020B0604030504040204" pitchFamily="34" charset="0"/>
              </a:rPr>
              <a:t>Provide alternative means of complying with regulations</a:t>
            </a:r>
          </a:p>
          <a:p>
            <a:pPr marL="457200" lvl="1" indent="0">
              <a:spcBef>
                <a:spcPct val="0"/>
              </a:spcBef>
              <a:buFontTx/>
              <a:buNone/>
              <a:defRPr/>
            </a:pPr>
            <a:endParaRPr lang="en-NZ" altLang="en-US" sz="1000" dirty="0">
              <a:latin typeface="Verdana" panose="020B0604030504040204" pitchFamily="34" charset="0"/>
              <a:ea typeface="Verdana" panose="020B0604030504040204" pitchFamily="34" charset="0"/>
              <a:cs typeface="Verdana" panose="020B0604030504040204" pitchFamily="34" charset="0"/>
            </a:endParaRPr>
          </a:p>
          <a:p>
            <a:pPr rtl="0"/>
            <a:r>
              <a:rPr lang="en-NZ" dirty="0"/>
              <a:t>The first 13 safe work instruments will cover:</a:t>
            </a:r>
          </a:p>
          <a:p>
            <a:pPr marL="171450" indent="-171450" rtl="0">
              <a:buFont typeface="Arial" panose="020B0604020202020204" pitchFamily="34" charset="0"/>
              <a:buChar char="•"/>
            </a:pPr>
            <a:r>
              <a:rPr lang="en-NZ" dirty="0"/>
              <a:t>Polyethylene above ground stationary tanks for diesel fuel</a:t>
            </a:r>
          </a:p>
          <a:p>
            <a:pPr marL="171450" indent="-171450" rtl="0">
              <a:buFont typeface="Arial" panose="020B0604020202020204" pitchFamily="34" charset="0"/>
              <a:buChar char="•"/>
            </a:pPr>
            <a:r>
              <a:rPr lang="en-NZ" dirty="0"/>
              <a:t>Management of pre-2006 stationary container systems up to 60,000L</a:t>
            </a:r>
          </a:p>
          <a:p>
            <a:pPr marL="171450" indent="-171450" rtl="0">
              <a:buFont typeface="Arial" panose="020B0604020202020204" pitchFamily="34" charset="0"/>
              <a:buChar char="•"/>
            </a:pPr>
            <a:r>
              <a:rPr lang="en-NZ" dirty="0"/>
              <a:t>Filling of below ground petrol tanks by pumping</a:t>
            </a:r>
          </a:p>
          <a:p>
            <a:pPr marL="171450" indent="-171450" rtl="0">
              <a:buFont typeface="Arial" panose="020B0604020202020204" pitchFamily="34" charset="0"/>
              <a:buChar char="•"/>
            </a:pPr>
            <a:r>
              <a:rPr lang="en-NZ" dirty="0"/>
              <a:t>Design and construction of above ground stationary tanks to ULC/ORD-C80.1-2000</a:t>
            </a:r>
          </a:p>
          <a:p>
            <a:pPr marL="171450" indent="-171450" rtl="0">
              <a:buFont typeface="Arial" panose="020B0604020202020204" pitchFamily="34" charset="0"/>
              <a:buChar char="•"/>
            </a:pPr>
            <a:r>
              <a:rPr lang="en-NZ" dirty="0"/>
              <a:t>Action taken in relation to disused below ground tanks on farms</a:t>
            </a:r>
          </a:p>
          <a:p>
            <a:pPr marL="171450" indent="-171450" rtl="0">
              <a:buFont typeface="Arial" panose="020B0604020202020204" pitchFamily="34" charset="0"/>
              <a:buChar char="•"/>
            </a:pPr>
            <a:r>
              <a:rPr lang="en-NZ" dirty="0"/>
              <a:t>Markings for pipework connected to above ground stationary tanks</a:t>
            </a:r>
          </a:p>
          <a:p>
            <a:pPr marL="171450" indent="-171450" rtl="0">
              <a:buFont typeface="Arial" panose="020B0604020202020204" pitchFamily="34" charset="0"/>
              <a:buChar char="•"/>
            </a:pPr>
            <a:r>
              <a:rPr lang="en-NZ" dirty="0"/>
              <a:t>Reduced secondary containment for certain above ground stationary tanks</a:t>
            </a:r>
          </a:p>
          <a:p>
            <a:pPr marL="171450" indent="-171450" rtl="0">
              <a:buFont typeface="Arial" panose="020B0604020202020204" pitchFamily="34" charset="0"/>
              <a:buChar char="•"/>
            </a:pPr>
            <a:r>
              <a:rPr lang="en-NZ" dirty="0"/>
              <a:t>Specification of standard relating to non-fillable containers</a:t>
            </a:r>
          </a:p>
          <a:p>
            <a:pPr marL="171450" indent="-171450" rtl="0">
              <a:buFont typeface="Arial" panose="020B0604020202020204" pitchFamily="34" charset="0"/>
              <a:buChar char="•"/>
            </a:pPr>
            <a:r>
              <a:rPr lang="en-NZ" dirty="0"/>
              <a:t>Thermoplastic stationary tanks</a:t>
            </a:r>
          </a:p>
          <a:p>
            <a:pPr marL="171450" indent="-171450" rtl="0">
              <a:buFont typeface="Arial" panose="020B0604020202020204" pitchFamily="34" charset="0"/>
              <a:buChar char="•"/>
            </a:pPr>
            <a:r>
              <a:rPr lang="en-NZ" dirty="0"/>
              <a:t>Above ground stationary tanks connected to a generator set</a:t>
            </a:r>
          </a:p>
          <a:p>
            <a:pPr marL="171450" indent="-171450" rtl="0">
              <a:buFont typeface="Arial" panose="020B0604020202020204" pitchFamily="34" charset="0"/>
              <a:buChar char="•"/>
            </a:pPr>
            <a:r>
              <a:rPr lang="en-NZ" dirty="0"/>
              <a:t>Above ground rotationally-moulded polyethylene tanks</a:t>
            </a:r>
          </a:p>
          <a:p>
            <a:pPr marL="171450" indent="-171450" rtl="0">
              <a:buFont typeface="Arial" panose="020B0604020202020204" pitchFamily="34" charset="0"/>
              <a:buChar char="•"/>
            </a:pPr>
            <a:r>
              <a:rPr lang="en-NZ" dirty="0"/>
              <a:t>Additional and modified requirements for specified Class 6 and 8 substances</a:t>
            </a:r>
          </a:p>
          <a:p>
            <a:pPr marL="171450" indent="-171450" rtl="0">
              <a:buFont typeface="Arial" panose="020B0604020202020204" pitchFamily="34" charset="0"/>
              <a:buChar char="•"/>
            </a:pPr>
            <a:r>
              <a:rPr lang="en-NZ" dirty="0"/>
              <a:t>Modified requirements for specified fumigants</a:t>
            </a:r>
          </a:p>
          <a:p>
            <a:pPr marL="628650" lvl="1" indent="-171450">
              <a:spcBef>
                <a:spcPct val="0"/>
              </a:spcBef>
              <a:spcAft>
                <a:spcPts val="0"/>
              </a:spcAft>
              <a:buFont typeface="Arial" panose="020B0604020202020204" pitchFamily="34" charset="0"/>
              <a:buChar char="•"/>
              <a:defRPr/>
            </a:pPr>
            <a:endParaRPr lang="en-NZ" sz="1100" dirty="0"/>
          </a:p>
        </p:txBody>
      </p:sp>
      <p:sp>
        <p:nvSpPr>
          <p:cNvPr id="4" name="Slide Number Placeholder 3"/>
          <p:cNvSpPr>
            <a:spLocks noGrp="1"/>
          </p:cNvSpPr>
          <p:nvPr>
            <p:ph type="sldNum" sz="quarter" idx="10"/>
          </p:nvPr>
        </p:nvSpPr>
        <p:spPr/>
        <p:txBody>
          <a:bodyPr/>
          <a:lstStyle/>
          <a:p>
            <a:fld id="{97475ACB-9A59-4388-8314-EFC801A6AB61}" type="slidenum">
              <a:rPr lang="en-NZ" smtClean="0"/>
              <a:t>9</a:t>
            </a:fld>
            <a:endParaRPr lang="en-NZ" dirty="0"/>
          </a:p>
        </p:txBody>
      </p:sp>
    </p:spTree>
    <p:extLst>
      <p:ext uri="{BB962C8B-B14F-4D97-AF65-F5344CB8AC3E}">
        <p14:creationId xmlns:p14="http://schemas.microsoft.com/office/powerpoint/2010/main" val="9753929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26" name="Picture 2" descr="C:\Users\TurnerM\AppData\Local\Microsoft\Windows\Temporary Internet Files\Content.Outlook\FIVXMH0C\WKS2_petrol_00422_Retouched (2).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127" t="20845" r="24103" b="8551"/>
          <a:stretch/>
        </p:blipFill>
        <p:spPr bwMode="auto">
          <a:xfrm>
            <a:off x="-1044624" y="-246401"/>
            <a:ext cx="10188624" cy="56363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539552" y="1347614"/>
            <a:ext cx="4464496" cy="1102519"/>
          </a:xfrm>
        </p:spPr>
        <p:txBody>
          <a:bodyPr lIns="0" tIns="0" rIns="0" bIns="0">
            <a:normAutofit/>
          </a:bodyPr>
          <a:lstStyle>
            <a:lvl1pPr>
              <a:defRPr sz="3000" baseline="0">
                <a:solidFill>
                  <a:schemeClr val="bg1"/>
                </a:solidFill>
              </a:defRPr>
            </a:lvl1pPr>
          </a:lstStyle>
          <a:p>
            <a:r>
              <a:rPr lang="en-US" dirty="0"/>
              <a:t>Click to edit presentation title</a:t>
            </a:r>
            <a:endParaRPr lang="en-NZ" dirty="0"/>
          </a:p>
        </p:txBody>
      </p:sp>
      <p:sp>
        <p:nvSpPr>
          <p:cNvPr id="3" name="Subtitle 2"/>
          <p:cNvSpPr>
            <a:spLocks noGrp="1"/>
          </p:cNvSpPr>
          <p:nvPr>
            <p:ph type="subTitle" idx="1" hasCustomPrompt="1"/>
          </p:nvPr>
        </p:nvSpPr>
        <p:spPr>
          <a:xfrm>
            <a:off x="539552" y="2715766"/>
            <a:ext cx="4464496" cy="737220"/>
          </a:xfrm>
          <a:ln>
            <a:noFill/>
          </a:ln>
        </p:spPr>
        <p:txBody>
          <a:bodyPr lIns="0" tIns="0" rIns="0" bIns="0">
            <a:normAutofit/>
          </a:bodyPr>
          <a:lstStyle>
            <a:lvl1pPr marL="0" indent="0" algn="l">
              <a:spcAft>
                <a:spcPts val="0"/>
              </a:spcAft>
              <a:buNone/>
              <a:defRPr sz="1600" b="1"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NZ" dirty="0"/>
          </a:p>
        </p:txBody>
      </p:sp>
      <p:sp>
        <p:nvSpPr>
          <p:cNvPr id="8" name="Text Placeholder 7"/>
          <p:cNvSpPr>
            <a:spLocks noGrp="1"/>
          </p:cNvSpPr>
          <p:nvPr>
            <p:ph type="body" sz="quarter" idx="13" hasCustomPrompt="1"/>
          </p:nvPr>
        </p:nvSpPr>
        <p:spPr>
          <a:xfrm>
            <a:off x="539750" y="4156075"/>
            <a:ext cx="4536306"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sp>
        <p:nvSpPr>
          <p:cNvPr id="14" name="Text Placeholder 7"/>
          <p:cNvSpPr>
            <a:spLocks noGrp="1"/>
          </p:cNvSpPr>
          <p:nvPr>
            <p:ph type="body" sz="quarter" idx="14" hasCustomPrompt="1"/>
          </p:nvPr>
        </p:nvSpPr>
        <p:spPr>
          <a:xfrm>
            <a:off x="530258" y="4587974"/>
            <a:ext cx="4545798"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5" name="Picture 3"/>
          <p:cNvPicPr>
            <a:picLocks noChangeAspect="1"/>
          </p:cNvPicPr>
          <p:nvPr userDrawn="1"/>
        </p:nvPicPr>
        <p:blipFill>
          <a:blip r:embed="rId4" cstate="print">
            <a:extLst>
              <a:ext uri="{28A0092B-C50C-407E-A947-70E740481C1C}">
                <a14:useLocalDpi xmlns:a14="http://schemas.microsoft.com/office/drawing/2010/main" val="0"/>
              </a:ext>
            </a:extLst>
          </a:blip>
          <a:srcRect l="5417" t="4568" r="60417" b="84677"/>
          <a:stretch>
            <a:fillRect/>
          </a:stretch>
        </p:blipFill>
        <p:spPr bwMode="auto">
          <a:xfrm>
            <a:off x="495300" y="238125"/>
            <a:ext cx="3124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39552" y="2571750"/>
            <a:ext cx="44644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06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79"/>
            <a:ext cx="9144000" cy="5136463"/>
          </a:xfrm>
          <a:prstGeom prst="rect">
            <a:avLst/>
          </a:prstGeom>
        </p:spPr>
      </p:pic>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79"/>
            <a:ext cx="9143999" cy="5136463"/>
          </a:xfrm>
          <a:prstGeom prst="rect">
            <a:avLst/>
          </a:prstGeom>
        </p:spPr>
      </p:pic>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62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79"/>
            <a:ext cx="9143999" cy="5136462"/>
          </a:xfrm>
          <a:prstGeom prst="rect">
            <a:avLst/>
          </a:prstGeom>
        </p:spPr>
      </p:pic>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44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94"/>
            <a:ext cx="9144000" cy="5152094"/>
          </a:xfrm>
          <a:prstGeom prst="rect">
            <a:avLst/>
          </a:prstGeom>
        </p:spPr>
      </p:pic>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5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584" y="936000"/>
            <a:ext cx="7344816" cy="411614"/>
          </a:xfrm>
        </p:spPr>
        <p:txBody>
          <a:bodyPr anchor="t">
            <a:normAutofit/>
          </a:bodyPr>
          <a:lstStyle>
            <a:lvl1pPr algn="l">
              <a:defRPr sz="1400" b="1" cap="none" baseline="0">
                <a:solidFill>
                  <a:schemeClr val="bg1"/>
                </a:solidFill>
              </a:defRPr>
            </a:lvl1pPr>
          </a:lstStyle>
          <a:p>
            <a:r>
              <a:rPr lang="en-US" dirty="0"/>
              <a:t>Click to edit title</a:t>
            </a:r>
            <a:endParaRPr lang="en-NZ" dirty="0"/>
          </a:p>
        </p:txBody>
      </p:sp>
      <p:sp>
        <p:nvSpPr>
          <p:cNvPr id="3" name="Text Placeholder 2"/>
          <p:cNvSpPr>
            <a:spLocks noGrp="1"/>
          </p:cNvSpPr>
          <p:nvPr>
            <p:ph type="body" idx="1" hasCustomPrompt="1"/>
          </p:nvPr>
        </p:nvSpPr>
        <p:spPr>
          <a:xfrm>
            <a:off x="1691680" y="1491630"/>
            <a:ext cx="6480721" cy="2520280"/>
          </a:xfrm>
        </p:spPr>
        <p:txBody>
          <a:bodyPr anchor="t">
            <a:normAutofit/>
          </a:bodyPr>
          <a:lstStyle>
            <a:lvl1pPr marL="0" indent="0">
              <a:lnSpc>
                <a:spcPts val="2800"/>
              </a:lnSpc>
              <a:spcAft>
                <a:spcPts val="0"/>
              </a:spcAft>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change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9" name="Straight Connector 8"/>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471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8D4C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843558"/>
            <a:ext cx="1440160" cy="1296144"/>
          </a:xfrm>
        </p:spPr>
        <p:txBody>
          <a:bodyPr anchor="t">
            <a:noAutofit/>
          </a:bodyPr>
          <a:lstStyle>
            <a:lvl1pPr algn="r">
              <a:defRPr sz="10000" b="1" cap="none" baseline="0">
                <a:solidFill>
                  <a:schemeClr val="bg1"/>
                </a:solidFill>
              </a:defRPr>
            </a:lvl1pPr>
          </a:lstStyle>
          <a:p>
            <a:r>
              <a:rPr lang="en-US" dirty="0"/>
              <a:t>#</a:t>
            </a:r>
            <a:endParaRPr lang="en-NZ" dirty="0"/>
          </a:p>
        </p:txBody>
      </p:sp>
      <p:sp>
        <p:nvSpPr>
          <p:cNvPr id="3" name="Text Placeholder 2"/>
          <p:cNvSpPr>
            <a:spLocks noGrp="1"/>
          </p:cNvSpPr>
          <p:nvPr>
            <p:ph type="body" idx="1" hasCustomPrompt="1"/>
          </p:nvPr>
        </p:nvSpPr>
        <p:spPr>
          <a:xfrm>
            <a:off x="2123728" y="1131590"/>
            <a:ext cx="6264696" cy="1008112"/>
          </a:xfrm>
        </p:spPr>
        <p:txBody>
          <a:bodyPr anchor="b">
            <a:normAutofit/>
          </a:bodyPr>
          <a:lstStyle>
            <a:lvl1pPr marL="0" indent="0">
              <a:lnSpc>
                <a:spcPts val="2200"/>
              </a:lnSpc>
              <a:spcAft>
                <a:spcPts val="0"/>
              </a:spcAft>
              <a:buNone/>
              <a:defRPr sz="18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 change background </a:t>
            </a:r>
            <a:r>
              <a:rPr lang="en-US" dirty="0" err="1"/>
              <a:t>colour</a:t>
            </a:r>
            <a:r>
              <a:rPr lang="en-US" dirty="0"/>
              <a:t> by right clicking and going to ‘Format background’</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7" name="Straight Connector 6"/>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5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dirty="0"/>
          </a:p>
        </p:txBody>
      </p:sp>
      <p:sp>
        <p:nvSpPr>
          <p:cNvPr id="3" name="Footer Placeholder 2"/>
          <p:cNvSpPr>
            <a:spLocks noGrp="1"/>
          </p:cNvSpPr>
          <p:nvPr>
            <p:ph type="ftr" sz="quarter" idx="11"/>
          </p:nvPr>
        </p:nvSpPr>
        <p:spPr/>
        <p:txBody>
          <a:bodyPr/>
          <a:lstStyle/>
          <a:p>
            <a:r>
              <a:rPr lang="en-NZ" dirty="0"/>
              <a:t>WorkSafe New Zealand</a:t>
            </a:r>
          </a:p>
        </p:txBody>
      </p:sp>
      <p:sp>
        <p:nvSpPr>
          <p:cNvPr id="4" name="Slide Number Placeholder 3"/>
          <p:cNvSpPr>
            <a:spLocks noGrp="1"/>
          </p:cNvSpPr>
          <p:nvPr>
            <p:ph type="sldNum" sz="quarter" idx="12"/>
          </p:nvPr>
        </p:nvSpPr>
        <p:spPr/>
        <p:txBody>
          <a:bodyPr/>
          <a:lstStyle/>
          <a:p>
            <a:fld id="{2861CBCE-E7CA-4C30-9819-6E45E4376A5D}" type="slidenum">
              <a:rPr lang="en-NZ" smtClean="0"/>
              <a:t>‹#›</a:t>
            </a:fld>
            <a:endParaRPr lang="en-NZ" dirty="0"/>
          </a:p>
        </p:txBody>
      </p:sp>
      <p:cxnSp>
        <p:nvCxnSpPr>
          <p:cNvPr id="5" name="Straight Connector 4"/>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48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Quo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94"/>
            <a:ext cx="9144000" cy="5152094"/>
          </a:xfrm>
          <a:prstGeom prst="rect">
            <a:avLst/>
          </a:prstGeom>
        </p:spPr>
      </p:pic>
      <p:sp>
        <p:nvSpPr>
          <p:cNvPr id="3" name="Text Placeholder 2"/>
          <p:cNvSpPr>
            <a:spLocks noGrp="1"/>
          </p:cNvSpPr>
          <p:nvPr>
            <p:ph type="body" idx="1"/>
          </p:nvPr>
        </p:nvSpPr>
        <p:spPr>
          <a:xfrm>
            <a:off x="467544" y="987574"/>
            <a:ext cx="4248472" cy="1512168"/>
          </a:xfrm>
        </p:spPr>
        <p:txBody>
          <a:bodyPr lIns="0" tIns="0" rIns="0" bIns="0" anchor="t"/>
          <a:lstStyle>
            <a:lvl1pPr marL="0" indent="0" algn="l">
              <a:lnSpc>
                <a:spcPts val="3400"/>
              </a:lnSpc>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8"/>
          <p:cNvSpPr>
            <a:spLocks noGrp="1"/>
          </p:cNvSpPr>
          <p:nvPr>
            <p:ph type="body" sz="quarter" idx="10"/>
          </p:nvPr>
        </p:nvSpPr>
        <p:spPr>
          <a:xfrm>
            <a:off x="468312" y="2787774"/>
            <a:ext cx="4103687" cy="432048"/>
          </a:xfrm>
        </p:spPr>
        <p:txBody>
          <a:bodyPr wrap="square" lIns="0" tIns="0" rIns="0" bIns="0">
            <a:noAutofit/>
          </a:bodyPr>
          <a:lstStyle>
            <a:lvl1pPr>
              <a:lnSpc>
                <a:spcPts val="2200"/>
              </a:lnSpc>
              <a:spcAft>
                <a:spcPts val="0"/>
              </a:spcAft>
              <a:defRPr sz="1300" b="1">
                <a:solidFill>
                  <a:schemeClr val="bg1"/>
                </a:solidFill>
              </a:defRPr>
            </a:lvl1pPr>
            <a:lvl2pPr>
              <a:defRPr sz="1300" b="1">
                <a:solidFill>
                  <a:schemeClr val="bg1"/>
                </a:solidFill>
              </a:defRPr>
            </a:lvl2pPr>
            <a:lvl3pPr>
              <a:defRPr sz="1300" b="1">
                <a:solidFill>
                  <a:schemeClr val="bg1"/>
                </a:solidFill>
              </a:defRPr>
            </a:lvl3pPr>
            <a:lvl4pPr>
              <a:defRPr sz="1300" b="1">
                <a:solidFill>
                  <a:schemeClr val="bg1"/>
                </a:solidFill>
              </a:defRPr>
            </a:lvl4pPr>
            <a:lvl5pPr>
              <a:defRPr sz="1300" b="1">
                <a:solidFill>
                  <a:schemeClr val="bg1"/>
                </a:solidFill>
              </a:defRPr>
            </a:lvl5pPr>
          </a:lstStyle>
          <a:p>
            <a:pPr lvl="0"/>
            <a:r>
              <a:rPr lang="en-US" dirty="0"/>
              <a:t>Click to edit Master text styles</a:t>
            </a:r>
            <a:endParaRPr lang="en-NZ" dirty="0"/>
          </a:p>
        </p:txBody>
      </p:sp>
    </p:spTree>
    <p:extLst>
      <p:ext uri="{BB962C8B-B14F-4D97-AF65-F5344CB8AC3E}">
        <p14:creationId xmlns:p14="http://schemas.microsoft.com/office/powerpoint/2010/main" val="150062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hoto Quo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30"/>
            <a:ext cx="9144000" cy="5153630"/>
          </a:xfrm>
          <a:prstGeom prst="rect">
            <a:avLst/>
          </a:prstGeom>
        </p:spPr>
      </p:pic>
      <p:sp>
        <p:nvSpPr>
          <p:cNvPr id="3" name="Text Placeholder 2"/>
          <p:cNvSpPr>
            <a:spLocks noGrp="1"/>
          </p:cNvSpPr>
          <p:nvPr>
            <p:ph type="body" idx="1"/>
          </p:nvPr>
        </p:nvSpPr>
        <p:spPr>
          <a:xfrm>
            <a:off x="467544" y="987574"/>
            <a:ext cx="4248472" cy="1512168"/>
          </a:xfrm>
        </p:spPr>
        <p:txBody>
          <a:bodyPr lIns="0" tIns="0" rIns="0" bIns="0" anchor="t"/>
          <a:lstStyle>
            <a:lvl1pPr marL="0" indent="0" algn="l">
              <a:lnSpc>
                <a:spcPts val="3400"/>
              </a:lnSpc>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8"/>
          <p:cNvSpPr>
            <a:spLocks noGrp="1"/>
          </p:cNvSpPr>
          <p:nvPr>
            <p:ph type="body" sz="quarter" idx="10"/>
          </p:nvPr>
        </p:nvSpPr>
        <p:spPr>
          <a:xfrm>
            <a:off x="468312" y="2787774"/>
            <a:ext cx="4103687" cy="432048"/>
          </a:xfrm>
        </p:spPr>
        <p:txBody>
          <a:bodyPr wrap="square" lIns="0" tIns="0" rIns="0" bIns="0">
            <a:noAutofit/>
          </a:bodyPr>
          <a:lstStyle>
            <a:lvl1pPr>
              <a:lnSpc>
                <a:spcPts val="2200"/>
              </a:lnSpc>
              <a:spcAft>
                <a:spcPts val="0"/>
              </a:spcAft>
              <a:defRPr sz="1300" b="1">
                <a:solidFill>
                  <a:schemeClr val="tx1"/>
                </a:solidFill>
              </a:defRPr>
            </a:lvl1pPr>
            <a:lvl2pPr>
              <a:defRPr sz="1300" b="1">
                <a:solidFill>
                  <a:schemeClr val="bg1"/>
                </a:solidFill>
              </a:defRPr>
            </a:lvl2pPr>
            <a:lvl3pPr>
              <a:defRPr sz="1300" b="1">
                <a:solidFill>
                  <a:schemeClr val="bg1"/>
                </a:solidFill>
              </a:defRPr>
            </a:lvl3pPr>
            <a:lvl4pPr>
              <a:defRPr sz="1300" b="1">
                <a:solidFill>
                  <a:schemeClr val="bg1"/>
                </a:solidFill>
              </a:defRPr>
            </a:lvl4pPr>
            <a:lvl5pPr>
              <a:defRPr sz="1300" b="1">
                <a:solidFill>
                  <a:schemeClr val="bg1"/>
                </a:solidFill>
              </a:defRPr>
            </a:lvl5pPr>
          </a:lstStyle>
          <a:p>
            <a:pPr lvl="0"/>
            <a:r>
              <a:rPr lang="en-US" dirty="0"/>
              <a:t>Click to edit Master text styles</a:t>
            </a:r>
            <a:endParaRPr lang="en-NZ" dirty="0"/>
          </a:p>
        </p:txBody>
      </p:sp>
    </p:spTree>
    <p:extLst>
      <p:ext uri="{BB962C8B-B14F-4D97-AF65-F5344CB8AC3E}">
        <p14:creationId xmlns:p14="http://schemas.microsoft.com/office/powerpoint/2010/main" val="21757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77838" y="4179888"/>
            <a:ext cx="4329112" cy="673100"/>
          </a:xfrm>
          <a:prstGeom prst="rect">
            <a:avLst/>
          </a:prstGeom>
        </p:spPr>
        <p:txBody>
          <a:bodyPr lIns="0" tIns="0" rIns="0" bIns="0"/>
          <a:lstStyle>
            <a:lvl1pPr algn="l" defTabSz="457200" rtl="0" eaLnBrk="0" fontAlgn="base" hangingPunct="0">
              <a:spcBef>
                <a:spcPct val="0"/>
              </a:spcBef>
              <a:spcAft>
                <a:spcPct val="0"/>
              </a:spcAft>
              <a:defRPr sz="24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9pPr>
          </a:lstStyle>
          <a:p>
            <a:pPr>
              <a:spcBef>
                <a:spcPts val="4000"/>
              </a:spcBef>
              <a:spcAft>
                <a:spcPts val="0"/>
              </a:spcAft>
              <a:defRPr/>
            </a:pPr>
            <a:r>
              <a:rPr lang="en-NZ" sz="1400" spc="-50" dirty="0">
                <a:solidFill>
                  <a:schemeClr val="bg1"/>
                </a:solidFill>
              </a:rPr>
              <a:t>Getting you home healthy and safe.</a:t>
            </a:r>
            <a:br>
              <a:rPr lang="en-NZ" sz="1400" spc="-50" dirty="0">
                <a:solidFill>
                  <a:schemeClr val="bg1"/>
                </a:solidFill>
              </a:rPr>
            </a:br>
            <a:r>
              <a:rPr lang="en-NZ" sz="1400" spc="-50" dirty="0">
                <a:solidFill>
                  <a:schemeClr val="bg1"/>
                </a:solidFill>
              </a:rPr>
              <a:t>That’s what we’re working for.</a:t>
            </a:r>
            <a:endParaRPr lang="en-NZ" sz="1400" b="0" i="1" spc="-50" dirty="0">
              <a:solidFill>
                <a:schemeClr val="bg1"/>
              </a:solidFill>
            </a:endParaRPr>
          </a:p>
        </p:txBody>
      </p:sp>
    </p:spTree>
    <p:extLst>
      <p:ext uri="{BB962C8B-B14F-4D97-AF65-F5344CB8AC3E}">
        <p14:creationId xmlns:p14="http://schemas.microsoft.com/office/powerpoint/2010/main" val="140041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83518"/>
            <a:ext cx="849646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275606"/>
            <a:ext cx="84959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r>
              <a:rPr lang="en-NZ" dirty="0"/>
              <a:t>WorkSafe New Zealand</a:t>
            </a:r>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sp>
        <p:nvSpPr>
          <p:cNvPr id="8" name="Text Placeholder 7"/>
          <p:cNvSpPr>
            <a:spLocks noGrp="1"/>
          </p:cNvSpPr>
          <p:nvPr>
            <p:ph type="body" sz="quarter" idx="13" hasCustomPrompt="1"/>
          </p:nvPr>
        </p:nvSpPr>
        <p:spPr>
          <a:xfrm>
            <a:off x="395536" y="2139702"/>
            <a:ext cx="8495288" cy="21602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9" name="Straight Connector 8"/>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63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Rectangle 8"/>
          <p:cNvSpPr/>
          <p:nvPr userDrawn="1"/>
        </p:nvSpPr>
        <p:spPr>
          <a:xfrm>
            <a:off x="6012160" y="0"/>
            <a:ext cx="313184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dirty="0">
              <a:solidFill>
                <a:schemeClr val="bg2"/>
              </a:solidFill>
            </a:endParaRPr>
          </a:p>
        </p:txBody>
      </p:sp>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r>
              <a:rPr lang="en-NZ" dirty="0"/>
              <a:t>WorkSafe New Zealand</a:t>
            </a:r>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59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8"/>
            <a:ext cx="9144000" cy="5136463"/>
          </a:xfrm>
          <a:prstGeom prst="rect">
            <a:avLst/>
          </a:prstGeom>
        </p:spPr>
      </p:pic>
    </p:spTree>
    <p:extLst>
      <p:ext uri="{BB962C8B-B14F-4D97-AF65-F5344CB8AC3E}">
        <p14:creationId xmlns:p14="http://schemas.microsoft.com/office/powerpoint/2010/main" val="276915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308" r="1"/>
          <a:stretch/>
        </p:blipFill>
        <p:spPr>
          <a:xfrm>
            <a:off x="6018873" y="-396"/>
            <a:ext cx="3147981" cy="5143896"/>
          </a:xfrm>
          <a:prstGeom prst="rect">
            <a:avLst/>
          </a:prstGeom>
        </p:spPr>
      </p:pic>
    </p:spTree>
    <p:extLst>
      <p:ext uri="{BB962C8B-B14F-4D97-AF65-F5344CB8AC3E}">
        <p14:creationId xmlns:p14="http://schemas.microsoft.com/office/powerpoint/2010/main" val="276452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699542"/>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491630"/>
            <a:ext cx="5256584" cy="72008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sp>
        <p:nvSpPr>
          <p:cNvPr id="8" name="Text Placeholder 7"/>
          <p:cNvSpPr>
            <a:spLocks noGrp="1"/>
          </p:cNvSpPr>
          <p:nvPr>
            <p:ph type="body" sz="quarter" idx="13" hasCustomPrompt="1"/>
          </p:nvPr>
        </p:nvSpPr>
        <p:spPr>
          <a:xfrm>
            <a:off x="395536" y="2427734"/>
            <a:ext cx="5256584" cy="187220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8"/>
            <a:ext cx="9143999" cy="5136463"/>
          </a:xfrm>
          <a:prstGeom prst="rect">
            <a:avLst/>
          </a:prstGeom>
        </p:spPr>
      </p:pic>
    </p:spTree>
    <p:extLst>
      <p:ext uri="{BB962C8B-B14F-4D97-AF65-F5344CB8AC3E}">
        <p14:creationId xmlns:p14="http://schemas.microsoft.com/office/powerpoint/2010/main" val="1005301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742392"/>
            <a:ext cx="8640960" cy="675000"/>
          </a:xfrm>
          <a:prstGeom prst="rect">
            <a:avLst/>
          </a:prstGeom>
        </p:spPr>
        <p:txBody>
          <a:bodyPr vert="horz" lIns="0" tIns="0" rIns="0" bIns="0" rtlCol="0" anchor="ctr">
            <a:normAutofit/>
          </a:bodyPr>
          <a:lstStyle/>
          <a:p>
            <a:r>
              <a:rPr lang="en-US" dirty="0"/>
              <a:t>Click to edit title</a:t>
            </a:r>
            <a:endParaRPr lang="en-NZ" dirty="0"/>
          </a:p>
        </p:txBody>
      </p:sp>
      <p:sp>
        <p:nvSpPr>
          <p:cNvPr id="3" name="Text Placeholder 2"/>
          <p:cNvSpPr>
            <a:spLocks noGrp="1"/>
          </p:cNvSpPr>
          <p:nvPr>
            <p:ph type="body" idx="1"/>
          </p:nvPr>
        </p:nvSpPr>
        <p:spPr>
          <a:xfrm>
            <a:off x="251520" y="2427734"/>
            <a:ext cx="8640960" cy="2016224"/>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251520" y="4785996"/>
            <a:ext cx="2160240" cy="216000"/>
          </a:xfrm>
          <a:prstGeom prst="rect">
            <a:avLst/>
          </a:prstGeom>
        </p:spPr>
        <p:txBody>
          <a:bodyPr vert="horz" lIns="0" tIns="0" rIns="0" bIns="0" rtlCol="0" anchor="ctr"/>
          <a:lstStyle>
            <a:lvl1pPr algn="l">
              <a:defRPr sz="750">
                <a:solidFill>
                  <a:schemeClr val="tx2"/>
                </a:solidFill>
              </a:defRPr>
            </a:lvl1pPr>
          </a:lstStyle>
          <a:p>
            <a:endParaRPr lang="en-NZ" dirty="0"/>
          </a:p>
        </p:txBody>
      </p:sp>
      <p:sp>
        <p:nvSpPr>
          <p:cNvPr id="5" name="Footer Placeholder 4"/>
          <p:cNvSpPr>
            <a:spLocks noGrp="1"/>
          </p:cNvSpPr>
          <p:nvPr>
            <p:ph type="ftr" sz="quarter" idx="3"/>
          </p:nvPr>
        </p:nvSpPr>
        <p:spPr>
          <a:xfrm>
            <a:off x="6732240" y="4849200"/>
            <a:ext cx="2160240" cy="216000"/>
          </a:xfrm>
          <a:prstGeom prst="rect">
            <a:avLst/>
          </a:prstGeom>
        </p:spPr>
        <p:txBody>
          <a:bodyPr vert="horz" lIns="0" tIns="0" rIns="0" bIns="0" rtlCol="0" anchor="ctr"/>
          <a:lstStyle>
            <a:lvl1pPr algn="r">
              <a:defRPr sz="750" b="1" cap="all" spc="-50" baseline="0">
                <a:solidFill>
                  <a:schemeClr val="tx2"/>
                </a:solidFill>
              </a:defRPr>
            </a:lvl1pPr>
          </a:lstStyle>
          <a:p>
            <a:r>
              <a:rPr lang="en-NZ" dirty="0"/>
              <a:t>WorkSafe New Zealand</a:t>
            </a:r>
          </a:p>
        </p:txBody>
      </p:sp>
      <p:sp>
        <p:nvSpPr>
          <p:cNvPr id="6" name="Slide Number Placeholder 5"/>
          <p:cNvSpPr>
            <a:spLocks noGrp="1"/>
          </p:cNvSpPr>
          <p:nvPr>
            <p:ph type="sldNum" sz="quarter" idx="4"/>
          </p:nvPr>
        </p:nvSpPr>
        <p:spPr>
          <a:xfrm>
            <a:off x="8172400" y="4536000"/>
            <a:ext cx="720080" cy="216000"/>
          </a:xfrm>
          <a:prstGeom prst="rect">
            <a:avLst/>
          </a:prstGeom>
        </p:spPr>
        <p:txBody>
          <a:bodyPr vert="horz" lIns="0" tIns="0" rIns="0" bIns="0" rtlCol="0" anchor="ctr"/>
          <a:lstStyle>
            <a:lvl1pPr algn="r">
              <a:defRPr sz="1300" b="1" spc="-50" baseline="0">
                <a:solidFill>
                  <a:schemeClr val="tx2"/>
                </a:solidFill>
              </a:defRPr>
            </a:lvl1pPr>
          </a:lstStyle>
          <a:p>
            <a:fld id="{2861CBCE-E7CA-4C30-9819-6E45E4376A5D}" type="slidenum">
              <a:rPr lang="en-NZ" smtClean="0"/>
              <a:pPr/>
              <a:t>‹#›</a:t>
            </a:fld>
            <a:endParaRPr lang="en-NZ" dirty="0"/>
          </a:p>
        </p:txBody>
      </p:sp>
    </p:spTree>
    <p:extLst>
      <p:ext uri="{BB962C8B-B14F-4D97-AF65-F5344CB8AC3E}">
        <p14:creationId xmlns:p14="http://schemas.microsoft.com/office/powerpoint/2010/main" val="83379693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4" r:id="rId3"/>
    <p:sldLayoutId id="2147483662" r:id="rId4"/>
  </p:sldLayoutIdLst>
  <p:hf hdr="0" dt="0"/>
  <p:txStyles>
    <p:titleStyle>
      <a:lvl1pPr algn="l" defTabSz="914400" rtl="0" eaLnBrk="1" latinLnBrk="0" hangingPunct="1">
        <a:spcBef>
          <a:spcPct val="0"/>
        </a:spcBef>
        <a:buNone/>
        <a:defRPr sz="2200" b="1" kern="1200" spc="-50" baseline="0">
          <a:solidFill>
            <a:schemeClr val="tx2"/>
          </a:solidFill>
          <a:latin typeface="+mj-lt"/>
          <a:ea typeface="+mj-ea"/>
          <a:cs typeface="+mj-cs"/>
        </a:defRPr>
      </a:lvl1pPr>
    </p:titleStyle>
    <p:bodyStyle>
      <a:lvl1pPr marL="0" indent="0" algn="l" defTabSz="914400" rtl="0" eaLnBrk="1" latinLnBrk="0" hangingPunct="1">
        <a:spcBef>
          <a:spcPts val="0"/>
        </a:spcBef>
        <a:spcAft>
          <a:spcPts val="1000"/>
        </a:spcAft>
        <a:buFont typeface="Arial" panose="020B0604020202020204" pitchFamily="34" charset="0"/>
        <a:buNone/>
        <a:defRPr sz="1200" kern="1200" spc="-50" baseline="0">
          <a:solidFill>
            <a:schemeClr val="tx2"/>
          </a:solidFill>
          <a:latin typeface="+mn-lt"/>
          <a:ea typeface="+mn-ea"/>
          <a:cs typeface="+mn-cs"/>
        </a:defRPr>
      </a:lvl1pPr>
      <a:lvl2pPr marL="273050"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2pPr>
      <a:lvl3pPr marL="531813" indent="-258763" algn="l" defTabSz="914400" rtl="0" eaLnBrk="1" latinLnBrk="0" hangingPunct="1">
        <a:spcBef>
          <a:spcPts val="0"/>
        </a:spcBef>
        <a:spcAft>
          <a:spcPts val="1000"/>
        </a:spcAft>
        <a:buFont typeface="Wingdings" panose="05000000000000000000" pitchFamily="2" charset="2"/>
        <a:buChar char="§"/>
        <a:defRPr sz="1200" kern="1200" spc="-50" baseline="0">
          <a:solidFill>
            <a:schemeClr val="tx2"/>
          </a:solidFill>
          <a:latin typeface="+mn-lt"/>
          <a:ea typeface="+mn-ea"/>
          <a:cs typeface="+mn-cs"/>
        </a:defRPr>
      </a:lvl3pPr>
      <a:lvl4pPr marL="80486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4pPr>
      <a:lvl5pPr marL="107791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742392"/>
            <a:ext cx="8640960" cy="675000"/>
          </a:xfrm>
          <a:prstGeom prst="rect">
            <a:avLst/>
          </a:prstGeom>
        </p:spPr>
        <p:txBody>
          <a:bodyPr vert="horz" lIns="0" tIns="0" rIns="0" bIns="0" rtlCol="0" anchor="ctr">
            <a:normAutofit/>
          </a:bodyPr>
          <a:lstStyle/>
          <a:p>
            <a:r>
              <a:rPr lang="en-US" dirty="0"/>
              <a:t>Click to edit title</a:t>
            </a:r>
            <a:endParaRPr lang="en-NZ" dirty="0"/>
          </a:p>
        </p:txBody>
      </p:sp>
      <p:sp>
        <p:nvSpPr>
          <p:cNvPr id="3" name="Text Placeholder 2"/>
          <p:cNvSpPr>
            <a:spLocks noGrp="1"/>
          </p:cNvSpPr>
          <p:nvPr>
            <p:ph type="body" idx="1"/>
          </p:nvPr>
        </p:nvSpPr>
        <p:spPr>
          <a:xfrm>
            <a:off x="251520" y="2427734"/>
            <a:ext cx="8640960" cy="2016224"/>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251520" y="4785996"/>
            <a:ext cx="2160240" cy="216000"/>
          </a:xfrm>
          <a:prstGeom prst="rect">
            <a:avLst/>
          </a:prstGeom>
        </p:spPr>
        <p:txBody>
          <a:bodyPr vert="horz" lIns="0" tIns="0" rIns="0" bIns="0" rtlCol="0" anchor="ctr"/>
          <a:lstStyle>
            <a:lvl1pPr algn="l">
              <a:defRPr sz="750">
                <a:solidFill>
                  <a:schemeClr val="tx2"/>
                </a:solidFill>
              </a:defRPr>
            </a:lvl1pPr>
          </a:lstStyle>
          <a:p>
            <a:endParaRPr lang="en-NZ" dirty="0"/>
          </a:p>
        </p:txBody>
      </p:sp>
      <p:sp>
        <p:nvSpPr>
          <p:cNvPr id="5" name="Footer Placeholder 4"/>
          <p:cNvSpPr>
            <a:spLocks noGrp="1"/>
          </p:cNvSpPr>
          <p:nvPr>
            <p:ph type="ftr" sz="quarter" idx="3"/>
          </p:nvPr>
        </p:nvSpPr>
        <p:spPr>
          <a:xfrm>
            <a:off x="6732240" y="4849200"/>
            <a:ext cx="2160240" cy="216000"/>
          </a:xfrm>
          <a:prstGeom prst="rect">
            <a:avLst/>
          </a:prstGeom>
        </p:spPr>
        <p:txBody>
          <a:bodyPr vert="horz" lIns="0" tIns="0" rIns="0" bIns="0" rtlCol="0" anchor="ctr"/>
          <a:lstStyle>
            <a:lvl1pPr algn="r">
              <a:defRPr sz="750" b="1" cap="all" baseline="0">
                <a:solidFill>
                  <a:schemeClr val="tx2"/>
                </a:solidFill>
              </a:defRPr>
            </a:lvl1pPr>
          </a:lstStyle>
          <a:p>
            <a:r>
              <a:rPr lang="en-NZ" dirty="0"/>
              <a:t>WorkSafe New Zealand</a:t>
            </a:r>
          </a:p>
        </p:txBody>
      </p:sp>
      <p:sp>
        <p:nvSpPr>
          <p:cNvPr id="6" name="Slide Number Placeholder 5"/>
          <p:cNvSpPr>
            <a:spLocks noGrp="1"/>
          </p:cNvSpPr>
          <p:nvPr>
            <p:ph type="sldNum" sz="quarter" idx="4"/>
          </p:nvPr>
        </p:nvSpPr>
        <p:spPr>
          <a:xfrm>
            <a:off x="8172400" y="4536000"/>
            <a:ext cx="720080" cy="216000"/>
          </a:xfrm>
          <a:prstGeom prst="rect">
            <a:avLst/>
          </a:prstGeom>
        </p:spPr>
        <p:txBody>
          <a:bodyPr vert="horz" lIns="0" tIns="0" rIns="0" bIns="0" rtlCol="0" anchor="ctr"/>
          <a:lstStyle>
            <a:lvl1pPr algn="r">
              <a:defRPr sz="1300" b="1">
                <a:solidFill>
                  <a:schemeClr val="tx2"/>
                </a:solidFill>
              </a:defRPr>
            </a:lvl1pPr>
          </a:lstStyle>
          <a:p>
            <a:fld id="{2861CBCE-E7CA-4C30-9819-6E45E4376A5D}" type="slidenum">
              <a:rPr lang="en-NZ" smtClean="0"/>
              <a:pPr/>
              <a:t>‹#›</a:t>
            </a:fld>
            <a:endParaRPr lang="en-NZ" dirty="0"/>
          </a:p>
        </p:txBody>
      </p:sp>
    </p:spTree>
    <p:extLst>
      <p:ext uri="{BB962C8B-B14F-4D97-AF65-F5344CB8AC3E}">
        <p14:creationId xmlns:p14="http://schemas.microsoft.com/office/powerpoint/2010/main" val="24581047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679" r:id="rId4"/>
    <p:sldLayoutId id="2147483675" r:id="rId5"/>
    <p:sldLayoutId id="2147483673" r:id="rId6"/>
    <p:sldLayoutId id="2147483677" r:id="rId7"/>
    <p:sldLayoutId id="2147483678" r:id="rId8"/>
    <p:sldLayoutId id="2147483676" r:id="rId9"/>
    <p:sldLayoutId id="2147483667" r:id="rId10"/>
    <p:sldLayoutId id="2147483668" r:id="rId11"/>
    <p:sldLayoutId id="2147483669" r:id="rId12"/>
  </p:sldLayoutIdLst>
  <p:hf hdr="0" dt="0"/>
  <p:txStyles>
    <p:titleStyle>
      <a:lvl1pPr algn="l" defTabSz="914400" rtl="0" eaLnBrk="1" latinLnBrk="0" hangingPunct="1">
        <a:spcBef>
          <a:spcPct val="0"/>
        </a:spcBef>
        <a:buNone/>
        <a:defRPr sz="2200" b="1" kern="1200" spc="-50" baseline="0">
          <a:solidFill>
            <a:schemeClr val="tx2"/>
          </a:solidFill>
          <a:latin typeface="+mj-lt"/>
          <a:ea typeface="+mj-ea"/>
          <a:cs typeface="+mj-cs"/>
        </a:defRPr>
      </a:lvl1pPr>
    </p:titleStyle>
    <p:bodyStyle>
      <a:lvl1pPr marL="0" indent="0" algn="l" defTabSz="914400" rtl="0" eaLnBrk="1" latinLnBrk="0" hangingPunct="1">
        <a:spcBef>
          <a:spcPts val="0"/>
        </a:spcBef>
        <a:spcAft>
          <a:spcPts val="1000"/>
        </a:spcAft>
        <a:buFont typeface="Arial" panose="020B0604020202020204" pitchFamily="34" charset="0"/>
        <a:buNone/>
        <a:defRPr sz="1200" kern="1200" spc="-50" baseline="0">
          <a:solidFill>
            <a:schemeClr val="tx2"/>
          </a:solidFill>
          <a:latin typeface="+mn-lt"/>
          <a:ea typeface="+mn-ea"/>
          <a:cs typeface="+mn-cs"/>
        </a:defRPr>
      </a:lvl1pPr>
      <a:lvl2pPr marL="273050"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2pPr>
      <a:lvl3pPr marL="531813" indent="-258763" algn="l" defTabSz="914400" rtl="0" eaLnBrk="1" latinLnBrk="0" hangingPunct="1">
        <a:spcBef>
          <a:spcPts val="0"/>
        </a:spcBef>
        <a:spcAft>
          <a:spcPts val="1000"/>
        </a:spcAft>
        <a:buFont typeface="Wingdings" panose="05000000000000000000" pitchFamily="2" charset="2"/>
        <a:buChar char="§"/>
        <a:defRPr sz="1200" kern="1200" spc="-50" baseline="0">
          <a:solidFill>
            <a:schemeClr val="tx2"/>
          </a:solidFill>
          <a:latin typeface="+mn-lt"/>
          <a:ea typeface="+mn-ea"/>
          <a:cs typeface="+mn-cs"/>
        </a:defRPr>
      </a:lvl3pPr>
      <a:lvl4pPr marL="80486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4pPr>
      <a:lvl5pPr marL="107791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gislation.govt.nz/regulation/public/2016/0013/latest/DLM6727530.html?src=q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car.compliance@worksafe.govt.nz"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worksafe.govt.nz/worksafe/information-guidance/guidance-by-industry/hsno" TargetMode="External"/><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legislation.govt.nz/regulation/public/2017/0131/latest/DLM7309401.html" TargetMode="External"/><Relationship Id="rId5" Type="http://schemas.openxmlformats.org/officeDocument/2006/relationships/hyperlink" Target="http://www.worksafe.govt.nz/worksafe/about/subscribe" TargetMode="External"/><Relationship Id="rId4" Type="http://schemas.openxmlformats.org/officeDocument/2006/relationships/hyperlink" Target="http://www.hazardoussubstances.govt.nz/" TargetMode="Externa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t.nz/regulation/public/2017/0131/latest/DLM7309401.html?src=q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NZ" dirty="0"/>
              <a:t>Working Together</a:t>
            </a:r>
            <a:br>
              <a:rPr lang="en-NZ" dirty="0"/>
            </a:br>
            <a:r>
              <a:rPr lang="en-NZ" dirty="0"/>
              <a:t>on Health and Safety</a:t>
            </a:r>
          </a:p>
        </p:txBody>
      </p:sp>
      <p:sp>
        <p:nvSpPr>
          <p:cNvPr id="17" name="Subtitle 16"/>
          <p:cNvSpPr>
            <a:spLocks noGrp="1"/>
          </p:cNvSpPr>
          <p:nvPr>
            <p:ph type="subTitle" idx="1"/>
          </p:nvPr>
        </p:nvSpPr>
        <p:spPr/>
        <p:txBody>
          <a:bodyPr/>
          <a:lstStyle/>
          <a:p>
            <a:r>
              <a:rPr lang="en-NZ" dirty="0"/>
              <a:t>Hazardous Substances Reforms</a:t>
            </a:r>
          </a:p>
          <a:p>
            <a:endParaRPr lang="en-NZ" dirty="0"/>
          </a:p>
        </p:txBody>
      </p:sp>
      <p:sp>
        <p:nvSpPr>
          <p:cNvPr id="3" name="Text Placeholder 2"/>
          <p:cNvSpPr>
            <a:spLocks noGrp="1"/>
          </p:cNvSpPr>
          <p:nvPr>
            <p:ph type="body" sz="quarter" idx="14"/>
          </p:nvPr>
        </p:nvSpPr>
        <p:spPr/>
        <p:txBody>
          <a:bodyPr/>
          <a:lstStyle/>
          <a:p>
            <a:r>
              <a:rPr lang="en-NZ" dirty="0"/>
              <a:t>Last Updated: 1 September 2017</a:t>
            </a:r>
          </a:p>
        </p:txBody>
      </p:sp>
    </p:spTree>
    <p:extLst>
      <p:ext uri="{BB962C8B-B14F-4D97-AF65-F5344CB8AC3E}">
        <p14:creationId xmlns:p14="http://schemas.microsoft.com/office/powerpoint/2010/main" val="148200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1300"/>
            <a:ext cx="1016000" cy="1285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10</a:t>
            </a:fld>
            <a:endParaRPr lang="en-NZ" dirty="0"/>
          </a:p>
        </p:txBody>
      </p:sp>
      <p:sp>
        <p:nvSpPr>
          <p:cNvPr id="10" name="Title 10"/>
          <p:cNvSpPr txBox="1">
            <a:spLocks/>
          </p:cNvSpPr>
          <p:nvPr/>
        </p:nvSpPr>
        <p:spPr>
          <a:xfrm>
            <a:off x="395536" y="483518"/>
            <a:ext cx="8496464" cy="676800"/>
          </a:xfrm>
          <a:prstGeom prst="rect">
            <a:avLst/>
          </a:prstGeom>
        </p:spPr>
        <p:txBody>
          <a:bodyPr vert="horz" lIns="0" tIns="0" rIns="0" bIns="0" rtlCol="0" anchor="b">
            <a:normAutofit/>
          </a:bodyPr>
          <a:lstStyle>
            <a:lvl1pPr algn="l" defTabSz="914400" rtl="0" eaLnBrk="1" latinLnBrk="0" hangingPunct="1">
              <a:spcBef>
                <a:spcPct val="0"/>
              </a:spcBef>
              <a:buNone/>
              <a:defRPr sz="2200" b="1" kern="1200" cap="none" spc="-50" baseline="0">
                <a:solidFill>
                  <a:schemeClr val="tx2"/>
                </a:solidFill>
                <a:latin typeface="+mj-lt"/>
                <a:ea typeface="+mj-ea"/>
                <a:cs typeface="+mj-cs"/>
              </a:defRPr>
            </a:lvl1pPr>
          </a:lstStyle>
          <a:p>
            <a:r>
              <a:rPr lang="en-NZ" dirty="0"/>
              <a:t>HSWA and the GRWM Regulations</a:t>
            </a:r>
          </a:p>
        </p:txBody>
      </p:sp>
      <p:sp>
        <p:nvSpPr>
          <p:cNvPr id="8" name="Text Placeholder 5"/>
          <p:cNvSpPr>
            <a:spLocks noGrp="1"/>
          </p:cNvSpPr>
          <p:nvPr>
            <p:ph type="body" sz="quarter" idx="13"/>
          </p:nvPr>
        </p:nvSpPr>
        <p:spPr>
          <a:xfrm>
            <a:off x="402755" y="1779662"/>
            <a:ext cx="7897614" cy="2088232"/>
          </a:xfrm>
        </p:spPr>
        <p:txBody>
          <a:bodyPr>
            <a:normAutofit/>
          </a:bodyPr>
          <a:lstStyle/>
          <a:p>
            <a:pPr>
              <a:spcBef>
                <a:spcPct val="0"/>
              </a:spcBef>
              <a:spcAft>
                <a:spcPts val="1200"/>
              </a:spcAft>
              <a:defRPr/>
            </a:pPr>
            <a:r>
              <a:rPr lang="en-NZ" altLang="en-US" dirty="0">
                <a:ea typeface="Calibri" pitchFamily="34" charset="0"/>
                <a:cs typeface="Times New Roman" pitchFamily="18" charset="0"/>
              </a:rPr>
              <a:t>Other relevant requirements under HSWA / </a:t>
            </a:r>
            <a:r>
              <a:rPr lang="en-NZ" altLang="en-US" dirty="0">
                <a:ea typeface="Calibri" pitchFamily="34" charset="0"/>
                <a:cs typeface="Times New Roman" pitchFamily="18" charset="0"/>
                <a:hlinkClick r:id="rId3"/>
              </a:rPr>
              <a:t>General Risk and Workplace Management </a:t>
            </a:r>
            <a:r>
              <a:rPr lang="en-NZ" altLang="en-US" dirty="0">
                <a:ea typeface="Calibri" pitchFamily="34" charset="0"/>
                <a:cs typeface="Times New Roman" pitchFamily="18" charset="0"/>
              </a:rPr>
              <a:t>(GRWM) Regulations include:</a:t>
            </a:r>
          </a:p>
          <a:p>
            <a:pPr marL="180000" lvl="1" indent="-180000">
              <a:defRPr/>
            </a:pPr>
            <a:r>
              <a:rPr lang="en-NZ" altLang="en-US" dirty="0"/>
              <a:t>Managing risks in accordance with the hierarchy of controls</a:t>
            </a:r>
          </a:p>
          <a:p>
            <a:pPr marL="180000" lvl="1" indent="-180000">
              <a:defRPr/>
            </a:pPr>
            <a:r>
              <a:rPr lang="en-NZ" altLang="en-US" dirty="0"/>
              <a:t>Providing information, training and instruction </a:t>
            </a:r>
          </a:p>
          <a:p>
            <a:pPr marL="180000" lvl="1" indent="-180000">
              <a:defRPr/>
            </a:pPr>
            <a:r>
              <a:rPr lang="en-NZ" altLang="en-US" dirty="0"/>
              <a:t>Providing workplace facilities, including ventilation and facilities to control airborne contaminants</a:t>
            </a:r>
          </a:p>
          <a:p>
            <a:pPr marL="180000" lvl="1" indent="-180000">
              <a:defRPr/>
            </a:pPr>
            <a:r>
              <a:rPr lang="en-NZ" altLang="en-US" dirty="0"/>
              <a:t>Providing Personal Protective Equipment </a:t>
            </a:r>
          </a:p>
        </p:txBody>
      </p:sp>
    </p:spTree>
    <p:extLst>
      <p:ext uri="{BB962C8B-B14F-4D97-AF65-F5344CB8AC3E}">
        <p14:creationId xmlns:p14="http://schemas.microsoft.com/office/powerpoint/2010/main" val="350103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03E5C"/>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a:t>2</a:t>
            </a:r>
          </a:p>
        </p:txBody>
      </p:sp>
      <p:sp>
        <p:nvSpPr>
          <p:cNvPr id="8" name="Text Placeholder 7"/>
          <p:cNvSpPr>
            <a:spLocks noGrp="1"/>
          </p:cNvSpPr>
          <p:nvPr>
            <p:ph type="body" idx="1"/>
          </p:nvPr>
        </p:nvSpPr>
        <p:spPr/>
        <p:txBody>
          <a:bodyPr/>
          <a:lstStyle/>
          <a:p>
            <a:r>
              <a:rPr lang="en-NZ" dirty="0"/>
              <a:t>Hazardous substances</a:t>
            </a:r>
          </a:p>
        </p:txBody>
      </p:sp>
      <p:sp>
        <p:nvSpPr>
          <p:cNvPr id="4" name="Footer Placeholder 3"/>
          <p:cNvSpPr>
            <a:spLocks noGrp="1"/>
          </p:cNvSpPr>
          <p:nvPr>
            <p:ph type="ftr" sz="quarter" idx="11"/>
          </p:nvPr>
        </p:nvSpPr>
        <p:spPr/>
        <p:txBody>
          <a:bodyPr/>
          <a:lstStyle/>
          <a:p>
            <a:r>
              <a:rPr lang="en-NZ"/>
              <a:t>WorkSafe New Zealand</a:t>
            </a:r>
            <a:endParaRPr lang="en-NZ" dirty="0"/>
          </a:p>
        </p:txBody>
      </p:sp>
      <p:sp>
        <p:nvSpPr>
          <p:cNvPr id="5" name="Slide Number Placeholder 4"/>
          <p:cNvSpPr>
            <a:spLocks noGrp="1"/>
          </p:cNvSpPr>
          <p:nvPr>
            <p:ph type="sldNum" sz="quarter" idx="12"/>
          </p:nvPr>
        </p:nvSpPr>
        <p:spPr/>
        <p:txBody>
          <a:bodyPr/>
          <a:lstStyle/>
          <a:p>
            <a:fld id="{2861CBCE-E7CA-4C30-9819-6E45E4376A5D}" type="slidenum">
              <a:rPr lang="en-NZ" smtClean="0"/>
              <a:t>11</a:t>
            </a:fld>
            <a:endParaRPr lang="en-NZ" dirty="0"/>
          </a:p>
        </p:txBody>
      </p:sp>
    </p:spTree>
    <p:extLst>
      <p:ext uri="{BB962C8B-B14F-4D97-AF65-F5344CB8AC3E}">
        <p14:creationId xmlns:p14="http://schemas.microsoft.com/office/powerpoint/2010/main" val="387031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Hazardous substances</a:t>
            </a:r>
          </a:p>
        </p:txBody>
      </p:sp>
      <p:sp>
        <p:nvSpPr>
          <p:cNvPr id="4" name="Footer Placeholder 3"/>
          <p:cNvSpPr>
            <a:spLocks noGrp="1"/>
          </p:cNvSpPr>
          <p:nvPr>
            <p:ph type="ftr" sz="quarter" idx="11"/>
          </p:nvPr>
        </p:nvSpPr>
        <p:spPr/>
        <p:txBody>
          <a:bodyPr/>
          <a:lstStyle/>
          <a:p>
            <a:r>
              <a:rPr lang="en-NZ" dirty="0">
                <a:solidFill>
                  <a:schemeClr val="bg1"/>
                </a:solidFill>
              </a:rPr>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solidFill>
                  <a:schemeClr val="bg1"/>
                </a:solidFill>
              </a:rPr>
              <a:t>12</a:t>
            </a:fld>
            <a:endParaRPr lang="en-NZ" dirty="0">
              <a:solidFill>
                <a:schemeClr val="bg1"/>
              </a:solidFill>
            </a:endParaRPr>
          </a:p>
        </p:txBody>
      </p:sp>
      <p:sp>
        <p:nvSpPr>
          <p:cNvPr id="6" name="Text Placeholder 5"/>
          <p:cNvSpPr>
            <a:spLocks noGrp="1"/>
          </p:cNvSpPr>
          <p:nvPr>
            <p:ph type="body" sz="quarter" idx="13"/>
          </p:nvPr>
        </p:nvSpPr>
        <p:spPr>
          <a:xfrm>
            <a:off x="395536" y="1635646"/>
            <a:ext cx="5328592" cy="2592288"/>
          </a:xfrm>
        </p:spPr>
        <p:txBody>
          <a:bodyPr>
            <a:noAutofit/>
          </a:bodyPr>
          <a:lstStyle/>
          <a:p>
            <a:pPr lvl="1"/>
            <a:r>
              <a:rPr lang="en-NZ" dirty="0"/>
              <a:t>Hazardous substances can be extremely dangerous. </a:t>
            </a:r>
          </a:p>
          <a:p>
            <a:pPr lvl="1"/>
            <a:r>
              <a:rPr lang="en-NZ" dirty="0"/>
              <a:t>Used safely they contribute to New Zealand’s economic growth </a:t>
            </a:r>
            <a:br>
              <a:rPr lang="en-NZ" dirty="0"/>
            </a:br>
            <a:r>
              <a:rPr lang="en-NZ" dirty="0"/>
              <a:t>and prosperity.</a:t>
            </a:r>
          </a:p>
          <a:p>
            <a:pPr lvl="1"/>
            <a:r>
              <a:rPr lang="en-NZ" dirty="0"/>
              <a:t>Used incorrectly they can cause catastrophic accidents, such as fires and explosions, and serious harm to people who are exposed to them. </a:t>
            </a:r>
          </a:p>
          <a:p>
            <a:pPr lvl="1"/>
            <a:r>
              <a:rPr lang="en-NZ" dirty="0"/>
              <a:t>Common hazardous substances can be taken for granted.</a:t>
            </a:r>
          </a:p>
          <a:p>
            <a:pPr lvl="1"/>
            <a:r>
              <a:rPr lang="en-NZ" dirty="0"/>
              <a:t>A lack of understanding can lead to serious consequences.</a:t>
            </a:r>
          </a:p>
        </p:txBody>
      </p:sp>
      <p:sp>
        <p:nvSpPr>
          <p:cNvPr id="7" name="Rectangle 6"/>
          <p:cNvSpPr/>
          <p:nvPr/>
        </p:nvSpPr>
        <p:spPr>
          <a:xfrm>
            <a:off x="0" y="241300"/>
            <a:ext cx="1016000" cy="128588"/>
          </a:xfrm>
          <a:prstGeom prst="rect">
            <a:avLst/>
          </a:prstGeom>
          <a:solidFill>
            <a:srgbClr val="303E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72216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a:t>Hazardous substance classifications</a:t>
            </a:r>
          </a:p>
        </p:txBody>
      </p:sp>
      <p:sp>
        <p:nvSpPr>
          <p:cNvPr id="14" name="Rectangle 13"/>
          <p:cNvSpPr/>
          <p:nvPr/>
        </p:nvSpPr>
        <p:spPr>
          <a:xfrm>
            <a:off x="0" y="241300"/>
            <a:ext cx="1016000" cy="128588"/>
          </a:xfrm>
          <a:prstGeom prst="rect">
            <a:avLst/>
          </a:prstGeom>
          <a:solidFill>
            <a:srgbClr val="303E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13</a:t>
            </a:fld>
            <a:endParaRPr lang="en-NZ" dirty="0"/>
          </a:p>
        </p:txBody>
      </p:sp>
      <p:sp>
        <p:nvSpPr>
          <p:cNvPr id="9" name="Text Placeholder 5"/>
          <p:cNvSpPr>
            <a:spLocks noGrp="1"/>
          </p:cNvSpPr>
          <p:nvPr>
            <p:ph type="body" sz="quarter" idx="13"/>
          </p:nvPr>
        </p:nvSpPr>
        <p:spPr>
          <a:xfrm>
            <a:off x="395536" y="1439771"/>
            <a:ext cx="7776864" cy="2500131"/>
          </a:xfrm>
        </p:spPr>
        <p:txBody>
          <a:bodyPr>
            <a:normAutofit/>
          </a:bodyPr>
          <a:lstStyle/>
          <a:p>
            <a:pPr marL="0" lvl="1" indent="0">
              <a:buNone/>
            </a:pPr>
            <a:r>
              <a:rPr lang="en-NZ" dirty="0"/>
              <a:t>The hazardous properties of a substance are classified to determine how the risks can be managed. There are eight key classes:</a:t>
            </a:r>
          </a:p>
        </p:txBody>
      </p:sp>
      <p:sp>
        <p:nvSpPr>
          <p:cNvPr id="8" name="Text Placeholder 5"/>
          <p:cNvSpPr>
            <a:spLocks noGrp="1"/>
          </p:cNvSpPr>
          <p:nvPr>
            <p:ph type="body" sz="quarter" idx="13"/>
          </p:nvPr>
        </p:nvSpPr>
        <p:spPr>
          <a:xfrm>
            <a:off x="395536" y="4577356"/>
            <a:ext cx="5184576" cy="792088"/>
          </a:xfrm>
        </p:spPr>
        <p:txBody>
          <a:bodyPr>
            <a:normAutofit/>
          </a:bodyPr>
          <a:lstStyle/>
          <a:p>
            <a:pPr marL="0" lvl="1" indent="0">
              <a:buNone/>
            </a:pPr>
            <a:r>
              <a:rPr lang="en-NZ" dirty="0"/>
              <a:t>Each class, or group of classes, has specific rules under the Regulations.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060" t="18531" r="33731" b="29258"/>
          <a:stretch/>
        </p:blipFill>
        <p:spPr>
          <a:xfrm>
            <a:off x="1835696" y="1851670"/>
            <a:ext cx="4408227" cy="2681785"/>
          </a:xfrm>
          <a:prstGeom prst="rect">
            <a:avLst/>
          </a:prstGeom>
        </p:spPr>
      </p:pic>
    </p:spTree>
    <p:extLst>
      <p:ext uri="{BB962C8B-B14F-4D97-AF65-F5344CB8AC3E}">
        <p14:creationId xmlns:p14="http://schemas.microsoft.com/office/powerpoint/2010/main" val="204601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5536" y="555526"/>
            <a:ext cx="5256584" cy="676800"/>
          </a:xfrm>
        </p:spPr>
        <p:txBody>
          <a:bodyPr/>
          <a:lstStyle/>
          <a:p>
            <a:r>
              <a:rPr lang="en-NZ" dirty="0"/>
              <a:t>Risk management</a:t>
            </a:r>
          </a:p>
        </p:txBody>
      </p:sp>
      <p:sp>
        <p:nvSpPr>
          <p:cNvPr id="9" name="Text Placeholder 5"/>
          <p:cNvSpPr>
            <a:spLocks noGrp="1"/>
          </p:cNvSpPr>
          <p:nvPr>
            <p:ph type="body" idx="1"/>
          </p:nvPr>
        </p:nvSpPr>
        <p:spPr>
          <a:xfrm>
            <a:off x="418021" y="1649027"/>
            <a:ext cx="5256584" cy="2304256"/>
          </a:xfrm>
        </p:spPr>
        <p:txBody>
          <a:bodyPr>
            <a:normAutofit/>
          </a:bodyPr>
          <a:lstStyle/>
          <a:p>
            <a:r>
              <a:rPr lang="en-NZ" sz="1200" i="0" dirty="0"/>
              <a:t>Proactively manage the risks that come from having hazardous substances in your workplace.</a:t>
            </a:r>
          </a:p>
          <a:p>
            <a:endParaRPr lang="en-NZ" sz="1200" i="0" dirty="0"/>
          </a:p>
          <a:p>
            <a:r>
              <a:rPr lang="en-NZ" sz="1200" i="0" dirty="0"/>
              <a:t>First consider whether you really need the substance – can you eliminate it, or substitute it for a safer one?</a:t>
            </a:r>
          </a:p>
          <a:p>
            <a:endParaRPr lang="en-NZ" sz="1200" i="0" dirty="0"/>
          </a:p>
          <a:p>
            <a:r>
              <a:rPr lang="en-NZ" sz="1200" i="0" dirty="0"/>
              <a:t>If a hazardous substance has to be in your workplace, put in place the specific controls required to manage it.</a:t>
            </a:r>
          </a:p>
          <a:p>
            <a:endParaRPr lang="en-NZ" sz="1200" i="0" dirty="0"/>
          </a:p>
          <a:p>
            <a:r>
              <a:rPr lang="en-NZ" sz="1200" i="0" dirty="0"/>
              <a:t>If any risk remains, manage it using the hierarchy of controls</a:t>
            </a:r>
          </a:p>
          <a:p>
            <a:pPr lvl="1" indent="-180000">
              <a:lnSpc>
                <a:spcPct val="130000"/>
              </a:lnSpc>
            </a:pPr>
            <a:endParaRPr lang="en-US" altLang="en-US" sz="2500" dirty="0">
              <a:solidFill>
                <a:schemeClr val="tx1"/>
              </a:solidFill>
            </a:endParaRPr>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14</a:t>
            </a:fld>
            <a:endParaRPr lang="en-NZ" dirty="0"/>
          </a:p>
        </p:txBody>
      </p:sp>
      <p:sp>
        <p:nvSpPr>
          <p:cNvPr id="7" name="Rectangle 6"/>
          <p:cNvSpPr/>
          <p:nvPr/>
        </p:nvSpPr>
        <p:spPr>
          <a:xfrm>
            <a:off x="0" y="241300"/>
            <a:ext cx="1016000" cy="128588"/>
          </a:xfrm>
          <a:prstGeom prst="rect">
            <a:avLst/>
          </a:prstGeom>
          <a:solidFill>
            <a:srgbClr val="303E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379324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a:t>Hierarchy of control measures</a:t>
            </a:r>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15</a:t>
            </a:fld>
            <a:endParaRPr lang="en-NZ" dirty="0"/>
          </a:p>
        </p:txBody>
      </p:sp>
      <p:sp>
        <p:nvSpPr>
          <p:cNvPr id="7" name="Rectangle 6"/>
          <p:cNvSpPr/>
          <p:nvPr/>
        </p:nvSpPr>
        <p:spPr>
          <a:xfrm>
            <a:off x="0" y="241300"/>
            <a:ext cx="1016000" cy="128588"/>
          </a:xfrm>
          <a:prstGeom prst="rect">
            <a:avLst/>
          </a:prstGeom>
          <a:solidFill>
            <a:srgbClr val="303E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pic>
        <p:nvPicPr>
          <p:cNvPr id="1026" name="Picture 2" descr="\\wd.govt.nz\dfs\personal\homedrive\WNI2\TurnerM\My Documents\Hazardous Substances\Graphics\Hierachy of Controls H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1203599"/>
            <a:ext cx="6440264" cy="366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6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3</a:t>
            </a:r>
          </a:p>
        </p:txBody>
      </p:sp>
      <p:sp>
        <p:nvSpPr>
          <p:cNvPr id="7" name="Text Placeholder 6"/>
          <p:cNvSpPr>
            <a:spLocks noGrp="1"/>
          </p:cNvSpPr>
          <p:nvPr>
            <p:ph type="body" idx="1"/>
          </p:nvPr>
        </p:nvSpPr>
        <p:spPr/>
        <p:txBody>
          <a:bodyPr/>
          <a:lstStyle/>
          <a:p>
            <a:pPr>
              <a:lnSpc>
                <a:spcPts val="3000"/>
              </a:lnSpc>
            </a:pPr>
            <a:r>
              <a:rPr lang="en-NZ" dirty="0"/>
              <a:t>Key changes</a:t>
            </a:r>
          </a:p>
        </p:txBody>
      </p:sp>
      <p:sp>
        <p:nvSpPr>
          <p:cNvPr id="4" name="Footer Placeholder 3"/>
          <p:cNvSpPr>
            <a:spLocks noGrp="1"/>
          </p:cNvSpPr>
          <p:nvPr>
            <p:ph type="ftr" sz="quarter" idx="11"/>
          </p:nvPr>
        </p:nvSpPr>
        <p:spPr/>
        <p:txBody>
          <a:bodyPr/>
          <a:lstStyle/>
          <a:p>
            <a:r>
              <a:rPr lang="en-NZ"/>
              <a:t>WorkSafe New Zealand</a:t>
            </a:r>
            <a:endParaRPr lang="en-NZ" dirty="0"/>
          </a:p>
        </p:txBody>
      </p:sp>
      <p:sp>
        <p:nvSpPr>
          <p:cNvPr id="5" name="Slide Number Placeholder 4"/>
          <p:cNvSpPr>
            <a:spLocks noGrp="1"/>
          </p:cNvSpPr>
          <p:nvPr>
            <p:ph type="sldNum" sz="quarter" idx="12"/>
          </p:nvPr>
        </p:nvSpPr>
        <p:spPr/>
        <p:txBody>
          <a:bodyPr/>
          <a:lstStyle/>
          <a:p>
            <a:fld id="{2861CBCE-E7CA-4C30-9819-6E45E4376A5D}" type="slidenum">
              <a:rPr lang="en-NZ" smtClean="0"/>
              <a:t>16</a:t>
            </a:fld>
            <a:endParaRPr lang="en-NZ" dirty="0"/>
          </a:p>
        </p:txBody>
      </p:sp>
    </p:spTree>
    <p:extLst>
      <p:ext uri="{BB962C8B-B14F-4D97-AF65-F5344CB8AC3E}">
        <p14:creationId xmlns:p14="http://schemas.microsoft.com/office/powerpoint/2010/main" val="201862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solidFill>
                  <a:schemeClr val="tx1"/>
                </a:solidFill>
              </a:rPr>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solidFill>
                  <a:schemeClr val="tx1"/>
                </a:solidFill>
              </a:rPr>
              <a:t>17</a:t>
            </a:fld>
            <a:endParaRPr lang="en-NZ" dirty="0">
              <a:solidFill>
                <a:schemeClr val="tx1"/>
              </a:solidFill>
            </a:endParaRPr>
          </a:p>
        </p:txBody>
      </p:sp>
      <p:sp>
        <p:nvSpPr>
          <p:cNvPr id="9" name="Text Placeholder 8"/>
          <p:cNvSpPr>
            <a:spLocks noGrp="1"/>
          </p:cNvSpPr>
          <p:nvPr>
            <p:ph type="body" sz="quarter" idx="13"/>
          </p:nvPr>
        </p:nvSpPr>
        <p:spPr>
          <a:xfrm>
            <a:off x="395536" y="1563638"/>
            <a:ext cx="5256584" cy="1872208"/>
          </a:xfrm>
        </p:spPr>
        <p:txBody>
          <a:bodyPr/>
          <a:lstStyle/>
          <a:p>
            <a:pPr marL="180000" lvl="1" indent="-180000"/>
            <a:r>
              <a:rPr lang="en-NZ" dirty="0"/>
              <a:t>Safety Data Sheets </a:t>
            </a:r>
          </a:p>
          <a:p>
            <a:pPr marL="180000" lvl="1" indent="-180000"/>
            <a:r>
              <a:rPr lang="en-NZ" dirty="0"/>
              <a:t>Inventory</a:t>
            </a:r>
          </a:p>
          <a:p>
            <a:pPr marL="180000" lvl="1" indent="-180000"/>
            <a:r>
              <a:rPr lang="en-NZ" dirty="0"/>
              <a:t>Information, instruction, supervision and training</a:t>
            </a:r>
          </a:p>
          <a:p>
            <a:pPr marL="180000" lvl="1" indent="-180000"/>
            <a:r>
              <a:rPr lang="en-NZ" dirty="0"/>
              <a:t>Emergency Response Plans</a:t>
            </a:r>
          </a:p>
          <a:p>
            <a:pPr marL="180000" lvl="1" indent="-180000"/>
            <a:r>
              <a:rPr lang="en-NZ" dirty="0"/>
              <a:t>Labelling </a:t>
            </a:r>
          </a:p>
          <a:p>
            <a:pPr marL="180000" lvl="1" indent="-180000"/>
            <a:r>
              <a:rPr lang="en-NZ" dirty="0"/>
              <a:t>Signs</a:t>
            </a:r>
          </a:p>
        </p:txBody>
      </p:sp>
      <p:sp>
        <p:nvSpPr>
          <p:cNvPr id="8" name="Rectangle 7"/>
          <p:cNvSpPr/>
          <p:nvPr/>
        </p:nvSpPr>
        <p:spPr>
          <a:xfrm>
            <a:off x="0" y="241300"/>
            <a:ext cx="1016000" cy="1285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grpSp>
        <p:nvGrpSpPr>
          <p:cNvPr id="10" name="Group 2"/>
          <p:cNvGrpSpPr>
            <a:grpSpLocks/>
          </p:cNvGrpSpPr>
          <p:nvPr/>
        </p:nvGrpSpPr>
        <p:grpSpPr bwMode="auto">
          <a:xfrm>
            <a:off x="6179779" y="1251192"/>
            <a:ext cx="2784709" cy="2526721"/>
            <a:chOff x="5274469" y="533082"/>
            <a:chExt cx="3410743" cy="3095382"/>
          </a:xfrm>
          <a:effectLst/>
        </p:grpSpPr>
        <p:pic>
          <p:nvPicPr>
            <p:cNvPr id="11" name="Picture 5"/>
            <p:cNvPicPr>
              <a:picLocks noChangeAspect="1" noChangeArrowheads="1"/>
            </p:cNvPicPr>
            <p:nvPr/>
          </p:nvPicPr>
          <p:blipFill>
            <a:blip r:embed="rId3"/>
            <a:srcRect/>
            <a:stretch>
              <a:fillRect/>
            </a:stretch>
          </p:blipFill>
          <p:spPr bwMode="auto">
            <a:xfrm>
              <a:off x="5274469" y="533082"/>
              <a:ext cx="1797468" cy="2558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4"/>
            <a:srcRect t="9016"/>
            <a:stretch/>
          </p:blipFill>
          <p:spPr bwMode="auto">
            <a:xfrm>
              <a:off x="5742890" y="1813163"/>
              <a:ext cx="2942322" cy="181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itle 10"/>
          <p:cNvSpPr txBox="1">
            <a:spLocks/>
          </p:cNvSpPr>
          <p:nvPr/>
        </p:nvSpPr>
        <p:spPr>
          <a:xfrm>
            <a:off x="395536" y="483518"/>
            <a:ext cx="8496464" cy="676800"/>
          </a:xfrm>
          <a:prstGeom prst="rect">
            <a:avLst/>
          </a:prstGeom>
        </p:spPr>
        <p:txBody>
          <a:bodyPr vert="horz" lIns="0" tIns="0" rIns="0" bIns="0" rtlCol="0" anchor="b">
            <a:normAutofit/>
          </a:bodyPr>
          <a:lstStyle>
            <a:lvl1pPr algn="l" defTabSz="914400" rtl="0" eaLnBrk="1" latinLnBrk="0" hangingPunct="1">
              <a:spcBef>
                <a:spcPct val="0"/>
              </a:spcBef>
              <a:buNone/>
              <a:defRPr sz="2200" b="1" kern="1200" cap="none" spc="-50" baseline="0">
                <a:solidFill>
                  <a:schemeClr val="tx2"/>
                </a:solidFill>
                <a:latin typeface="+mj-lt"/>
                <a:ea typeface="+mj-ea"/>
                <a:cs typeface="+mj-cs"/>
              </a:defRPr>
            </a:lvl1pPr>
          </a:lstStyle>
          <a:p>
            <a:r>
              <a:rPr lang="en-NZ"/>
              <a:t>Key changes</a:t>
            </a:r>
            <a:endParaRPr lang="en-NZ" dirty="0"/>
          </a:p>
        </p:txBody>
      </p:sp>
    </p:spTree>
    <p:extLst>
      <p:ext uri="{BB962C8B-B14F-4D97-AF65-F5344CB8AC3E}">
        <p14:creationId xmlns:p14="http://schemas.microsoft.com/office/powerpoint/2010/main" val="67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Key changes</a:t>
            </a:r>
          </a:p>
        </p:txBody>
      </p:sp>
      <p:sp>
        <p:nvSpPr>
          <p:cNvPr id="9" name="Text Placeholder 8"/>
          <p:cNvSpPr>
            <a:spLocks noGrp="1"/>
          </p:cNvSpPr>
          <p:nvPr>
            <p:ph type="body" idx="1"/>
          </p:nvPr>
        </p:nvSpPr>
        <p:spPr>
          <a:xfrm>
            <a:off x="395536" y="1491630"/>
            <a:ext cx="5256584" cy="2664296"/>
          </a:xfrm>
        </p:spPr>
        <p:txBody>
          <a:bodyPr>
            <a:noAutofit/>
          </a:bodyPr>
          <a:lstStyle/>
          <a:p>
            <a:pPr marL="180000" lvl="1" indent="-180000">
              <a:buFont typeface="Arial" panose="020B0604020202020204" pitchFamily="34" charset="0"/>
              <a:buChar char="–"/>
            </a:pPr>
            <a:r>
              <a:rPr lang="en-NZ" altLang="en-US" sz="1200" dirty="0">
                <a:solidFill>
                  <a:schemeClr val="tx2"/>
                </a:solidFill>
              </a:rPr>
              <a:t>Terminology</a:t>
            </a:r>
          </a:p>
          <a:p>
            <a:pPr marL="180000" lvl="1" indent="-180000">
              <a:buFont typeface="Arial" panose="020B0604020202020204" pitchFamily="34" charset="0"/>
              <a:buChar char="–"/>
            </a:pPr>
            <a:r>
              <a:rPr lang="en-NZ" altLang="en-US" sz="1200" dirty="0">
                <a:solidFill>
                  <a:schemeClr val="tx2"/>
                </a:solidFill>
              </a:rPr>
              <a:t>Certified Handlers </a:t>
            </a:r>
          </a:p>
          <a:p>
            <a:pPr marL="180000" lvl="1" indent="-180000">
              <a:buFont typeface="Arial" panose="020B0604020202020204" pitchFamily="34" charset="0"/>
              <a:buChar char="–"/>
            </a:pPr>
            <a:r>
              <a:rPr lang="en-NZ" altLang="en-US" sz="1200" dirty="0">
                <a:solidFill>
                  <a:schemeClr val="tx2"/>
                </a:solidFill>
              </a:rPr>
              <a:t>New applications and approvals</a:t>
            </a:r>
          </a:p>
          <a:p>
            <a:pPr marL="180000" lvl="1" indent="-180000">
              <a:buFont typeface="Arial" panose="020B0604020202020204" pitchFamily="34" charset="0"/>
              <a:buChar char="–"/>
            </a:pPr>
            <a:r>
              <a:rPr lang="en-NZ" altLang="en-US" sz="1200" dirty="0">
                <a:solidFill>
                  <a:schemeClr val="tx2"/>
                </a:solidFill>
              </a:rPr>
              <a:t>Location compliance certificates</a:t>
            </a:r>
          </a:p>
          <a:p>
            <a:pPr marL="180000" lvl="1" indent="-180000">
              <a:buFont typeface="Arial" panose="020B0604020202020204" pitchFamily="34" charset="0"/>
              <a:buChar char="–"/>
            </a:pPr>
            <a:r>
              <a:rPr lang="en-NZ" altLang="en-US" sz="1200" dirty="0">
                <a:solidFill>
                  <a:schemeClr val="tx2"/>
                </a:solidFill>
              </a:rPr>
              <a:t>Class 6 &amp; 8 substances: storage and separation distances </a:t>
            </a:r>
          </a:p>
          <a:p>
            <a:pPr marL="180000" lvl="1" indent="-180000">
              <a:buFont typeface="Arial" panose="020B0604020202020204" pitchFamily="34" charset="0"/>
              <a:buChar char="–"/>
            </a:pPr>
            <a:r>
              <a:rPr lang="en-NZ" altLang="en-US" sz="1200" dirty="0">
                <a:solidFill>
                  <a:schemeClr val="tx2"/>
                </a:solidFill>
              </a:rPr>
              <a:t>Waste Hazardous Substances</a:t>
            </a:r>
          </a:p>
          <a:p>
            <a:pPr marL="180000" lvl="1" indent="-180000">
              <a:buFont typeface="Arial" panose="020B0604020202020204" pitchFamily="34" charset="0"/>
              <a:buChar char="–"/>
            </a:pPr>
            <a:r>
              <a:rPr lang="en-NZ" altLang="en-US" sz="1200" dirty="0">
                <a:solidFill>
                  <a:schemeClr val="tx2"/>
                </a:solidFill>
              </a:rPr>
              <a:t>Laboratories</a:t>
            </a:r>
          </a:p>
          <a:p>
            <a:pPr marL="180000" lvl="1" indent="-180000">
              <a:buFont typeface="Arial" panose="020B0604020202020204" pitchFamily="34" charset="0"/>
              <a:buChar char="–"/>
            </a:pPr>
            <a:r>
              <a:rPr lang="en-NZ" altLang="en-US" sz="1200" dirty="0">
                <a:solidFill>
                  <a:schemeClr val="tx2"/>
                </a:solidFill>
              </a:rPr>
              <a:t>Tracking highly hazardous substances</a:t>
            </a:r>
          </a:p>
          <a:p>
            <a:pPr marL="180000" lvl="1" indent="-180000">
              <a:buFont typeface="Arial" panose="020B0604020202020204" pitchFamily="34" charset="0"/>
              <a:buChar char="–"/>
            </a:pPr>
            <a:r>
              <a:rPr lang="en-NZ" altLang="en-US" sz="1200" dirty="0">
                <a:solidFill>
                  <a:schemeClr val="tx2"/>
                </a:solidFill>
              </a:rPr>
              <a:t>Enforcement changes</a:t>
            </a:r>
          </a:p>
          <a:p>
            <a:pPr lvl="1" indent="-180000">
              <a:lnSpc>
                <a:spcPct val="130000"/>
              </a:lnSpc>
            </a:pPr>
            <a:endParaRPr lang="en-US" altLang="en-US" dirty="0"/>
          </a:p>
        </p:txBody>
      </p:sp>
      <p:sp>
        <p:nvSpPr>
          <p:cNvPr id="4" name="Footer Placeholder 3"/>
          <p:cNvSpPr>
            <a:spLocks noGrp="1"/>
          </p:cNvSpPr>
          <p:nvPr>
            <p:ph type="ftr" sz="quarter" idx="11"/>
          </p:nvPr>
        </p:nvSpPr>
        <p:spPr/>
        <p:txBody>
          <a:bodyPr/>
          <a:lstStyle/>
          <a:p>
            <a:r>
              <a:rPr lang="en-NZ" dirty="0">
                <a:solidFill>
                  <a:schemeClr val="tx1"/>
                </a:solidFill>
              </a:rPr>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solidFill>
                  <a:schemeClr val="tx1"/>
                </a:solidFill>
              </a:rPr>
              <a:t>18</a:t>
            </a:fld>
            <a:endParaRPr lang="en-NZ" dirty="0">
              <a:solidFill>
                <a:schemeClr val="tx1"/>
              </a:solidFill>
            </a:endParaRPr>
          </a:p>
        </p:txBody>
      </p:sp>
      <p:sp>
        <p:nvSpPr>
          <p:cNvPr id="8" name="Rectangle 7"/>
          <p:cNvSpPr/>
          <p:nvPr/>
        </p:nvSpPr>
        <p:spPr>
          <a:xfrm>
            <a:off x="0" y="241300"/>
            <a:ext cx="1016000" cy="1285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23289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a:t>Key changes</a:t>
            </a:r>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19</a:t>
            </a:fld>
            <a:endParaRPr lang="en-NZ" dirty="0"/>
          </a:p>
        </p:txBody>
      </p:sp>
      <p:sp>
        <p:nvSpPr>
          <p:cNvPr id="9" name="Text Placeholder 5"/>
          <p:cNvSpPr>
            <a:spLocks noGrp="1"/>
          </p:cNvSpPr>
          <p:nvPr>
            <p:ph type="body" sz="quarter" idx="13"/>
          </p:nvPr>
        </p:nvSpPr>
        <p:spPr>
          <a:xfrm>
            <a:off x="395536" y="1584176"/>
            <a:ext cx="6912768" cy="3003798"/>
          </a:xfrm>
        </p:spPr>
        <p:txBody>
          <a:bodyPr>
            <a:normAutofit/>
          </a:bodyPr>
          <a:lstStyle/>
          <a:p>
            <a:pPr lvl="1" indent="-180000">
              <a:lnSpc>
                <a:spcPct val="130000"/>
              </a:lnSpc>
            </a:pPr>
            <a:r>
              <a:rPr lang="en-NZ" altLang="en-US" dirty="0"/>
              <a:t>Authorisation of compliance certifiers </a:t>
            </a:r>
          </a:p>
          <a:p>
            <a:pPr marL="742950" lvl="3" indent="-285750">
              <a:lnSpc>
                <a:spcPct val="130000"/>
              </a:lnSpc>
              <a:spcBef>
                <a:spcPct val="0"/>
              </a:spcBef>
              <a:buFont typeface="Verdana" pitchFamily="34" charset="0"/>
              <a:buChar char="–"/>
            </a:pPr>
            <a:r>
              <a:rPr lang="en-NZ" altLang="en-US" dirty="0"/>
              <a:t>Test certifiers will become compliance certifiers </a:t>
            </a:r>
          </a:p>
          <a:p>
            <a:pPr marL="742950" lvl="3" indent="-285750">
              <a:lnSpc>
                <a:spcPct val="130000"/>
              </a:lnSpc>
              <a:spcBef>
                <a:spcPct val="0"/>
              </a:spcBef>
              <a:buFont typeface="Verdana" pitchFamily="34" charset="0"/>
              <a:buChar char="–"/>
            </a:pPr>
            <a:r>
              <a:rPr lang="en-NZ" altLang="en-US" dirty="0"/>
              <a:t>WorkSafe can authorise organisations</a:t>
            </a:r>
          </a:p>
          <a:p>
            <a:pPr marL="742950" lvl="3" indent="-285750">
              <a:lnSpc>
                <a:spcPct val="130000"/>
              </a:lnSpc>
              <a:spcBef>
                <a:spcPct val="0"/>
              </a:spcBef>
              <a:buFont typeface="Verdana" pitchFamily="34" charset="0"/>
              <a:buChar char="–"/>
            </a:pPr>
            <a:r>
              <a:rPr lang="en-NZ" altLang="en-US" dirty="0"/>
              <a:t>Mandatory performance standards</a:t>
            </a:r>
          </a:p>
          <a:p>
            <a:pPr lvl="1" indent="-180000">
              <a:lnSpc>
                <a:spcPct val="130000"/>
              </a:lnSpc>
            </a:pPr>
            <a:r>
              <a:rPr lang="en-NZ" altLang="en-US" dirty="0"/>
              <a:t>Audits of compliance certifiers at least every four years </a:t>
            </a:r>
          </a:p>
          <a:p>
            <a:pPr lvl="1" indent="-180000">
              <a:lnSpc>
                <a:spcPct val="130000"/>
              </a:lnSpc>
            </a:pPr>
            <a:r>
              <a:rPr lang="en-NZ" altLang="en-US" dirty="0"/>
              <a:t>Designated email for concerns or complaints: </a:t>
            </a:r>
            <a:r>
              <a:rPr lang="en-NZ" altLang="en-US" dirty="0">
                <a:hlinkClick r:id="rId3"/>
              </a:rPr>
              <a:t>car.compliance@worksafe.govt.nz</a:t>
            </a:r>
            <a:r>
              <a:rPr lang="en-NZ" altLang="en-US" dirty="0"/>
              <a:t> </a:t>
            </a:r>
          </a:p>
          <a:p>
            <a:pPr lvl="1" indent="-180000">
              <a:lnSpc>
                <a:spcPct val="130000"/>
              </a:lnSpc>
            </a:pPr>
            <a:endParaRPr lang="en-US" altLang="en-US" dirty="0"/>
          </a:p>
        </p:txBody>
      </p:sp>
      <p:sp>
        <p:nvSpPr>
          <p:cNvPr id="7" name="Rectangle 6"/>
          <p:cNvSpPr/>
          <p:nvPr/>
        </p:nvSpPr>
        <p:spPr>
          <a:xfrm>
            <a:off x="0" y="241300"/>
            <a:ext cx="1016000" cy="128588"/>
          </a:xfrm>
          <a:prstGeom prst="rect">
            <a:avLst/>
          </a:prstGeom>
          <a:solidFill>
            <a:srgbClr val="8D4C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5350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NZ" dirty="0"/>
              <a:t>OVERVIEW:</a:t>
            </a:r>
          </a:p>
        </p:txBody>
      </p:sp>
      <p:sp>
        <p:nvSpPr>
          <p:cNvPr id="6" name="Text Placeholder 5"/>
          <p:cNvSpPr>
            <a:spLocks noGrp="1"/>
          </p:cNvSpPr>
          <p:nvPr>
            <p:ph type="body" idx="1"/>
          </p:nvPr>
        </p:nvSpPr>
        <p:spPr>
          <a:xfrm>
            <a:off x="1691680" y="1491630"/>
            <a:ext cx="7056784" cy="2520280"/>
          </a:xfrm>
        </p:spPr>
        <p:txBody>
          <a:bodyPr>
            <a:normAutofit/>
          </a:bodyPr>
          <a:lstStyle/>
          <a:p>
            <a:pPr>
              <a:spcAft>
                <a:spcPts val="1200"/>
              </a:spcAft>
            </a:pPr>
            <a:r>
              <a:rPr lang="en-NZ" b="0" dirty="0">
                <a:solidFill>
                  <a:schemeClr val="accent3"/>
                </a:solidFill>
              </a:rPr>
              <a:t>Introduction</a:t>
            </a:r>
          </a:p>
          <a:p>
            <a:r>
              <a:rPr lang="en-NZ" b="0" dirty="0">
                <a:solidFill>
                  <a:schemeClr val="accent3"/>
                </a:solidFill>
              </a:rPr>
              <a:t>1</a:t>
            </a:r>
            <a:r>
              <a:rPr lang="en-NZ" dirty="0"/>
              <a:t> Reasons for reform</a:t>
            </a:r>
          </a:p>
          <a:p>
            <a:r>
              <a:rPr lang="en-NZ" b="0" dirty="0">
                <a:solidFill>
                  <a:schemeClr val="accent3"/>
                </a:solidFill>
              </a:rPr>
              <a:t>2 </a:t>
            </a:r>
            <a:r>
              <a:rPr lang="en-NZ" dirty="0"/>
              <a:t>Hazardous Substances</a:t>
            </a:r>
          </a:p>
          <a:p>
            <a:r>
              <a:rPr lang="en-NZ" altLang="en-US" b="0" dirty="0">
                <a:solidFill>
                  <a:schemeClr val="accent3"/>
                </a:solidFill>
              </a:rPr>
              <a:t>3</a:t>
            </a:r>
            <a:r>
              <a:rPr lang="en-NZ" altLang="en-US" dirty="0"/>
              <a:t> Key changes </a:t>
            </a:r>
          </a:p>
          <a:p>
            <a:r>
              <a:rPr lang="en-NZ" b="0" dirty="0">
                <a:solidFill>
                  <a:schemeClr val="accent3"/>
                </a:solidFill>
              </a:rPr>
              <a:t>4</a:t>
            </a:r>
            <a:r>
              <a:rPr lang="en-NZ" dirty="0"/>
              <a:t> How to keep informed</a:t>
            </a:r>
          </a:p>
          <a:p>
            <a:endParaRPr lang="en-NZ" altLang="en-US" dirty="0"/>
          </a:p>
        </p:txBody>
      </p:sp>
      <p:sp>
        <p:nvSpPr>
          <p:cNvPr id="7" name="Footer Placeholder 6"/>
          <p:cNvSpPr>
            <a:spLocks noGrp="1"/>
          </p:cNvSpPr>
          <p:nvPr>
            <p:ph type="ftr" sz="quarter" idx="11"/>
          </p:nvPr>
        </p:nvSpPr>
        <p:spPr/>
        <p:txBody>
          <a:bodyPr/>
          <a:lstStyle/>
          <a:p>
            <a:r>
              <a:rPr lang="en-NZ"/>
              <a:t>WorkSafe New Zealand</a:t>
            </a:r>
            <a:endParaRPr lang="en-NZ" dirty="0"/>
          </a:p>
        </p:txBody>
      </p:sp>
      <p:sp>
        <p:nvSpPr>
          <p:cNvPr id="8" name="Slide Number Placeholder 7"/>
          <p:cNvSpPr>
            <a:spLocks noGrp="1"/>
          </p:cNvSpPr>
          <p:nvPr>
            <p:ph type="sldNum" sz="quarter" idx="12"/>
          </p:nvPr>
        </p:nvSpPr>
        <p:spPr/>
        <p:txBody>
          <a:bodyPr/>
          <a:lstStyle/>
          <a:p>
            <a:fld id="{2861CBCE-E7CA-4C30-9819-6E45E4376A5D}" type="slidenum">
              <a:rPr lang="en-NZ" smtClean="0"/>
              <a:pPr/>
              <a:t>2</a:t>
            </a:fld>
            <a:endParaRPr lang="en-NZ" dirty="0"/>
          </a:p>
        </p:txBody>
      </p:sp>
    </p:spTree>
    <p:extLst>
      <p:ext uri="{BB962C8B-B14F-4D97-AF65-F5344CB8AC3E}">
        <p14:creationId xmlns:p14="http://schemas.microsoft.com/office/powerpoint/2010/main" val="84567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2C4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4</a:t>
            </a:r>
          </a:p>
        </p:txBody>
      </p:sp>
      <p:sp>
        <p:nvSpPr>
          <p:cNvPr id="7" name="Text Placeholder 6"/>
          <p:cNvSpPr>
            <a:spLocks noGrp="1"/>
          </p:cNvSpPr>
          <p:nvPr>
            <p:ph type="body" idx="1"/>
          </p:nvPr>
        </p:nvSpPr>
        <p:spPr/>
        <p:txBody>
          <a:bodyPr/>
          <a:lstStyle/>
          <a:p>
            <a:r>
              <a:rPr lang="en-NZ"/>
              <a:t>Keep Informed</a:t>
            </a:r>
            <a:endParaRPr lang="en-NZ" dirty="0"/>
          </a:p>
        </p:txBody>
      </p:sp>
      <p:sp>
        <p:nvSpPr>
          <p:cNvPr id="4" name="Footer Placeholder 3"/>
          <p:cNvSpPr>
            <a:spLocks noGrp="1"/>
          </p:cNvSpPr>
          <p:nvPr>
            <p:ph type="ftr" sz="quarter" idx="11"/>
          </p:nvPr>
        </p:nvSpPr>
        <p:spPr/>
        <p:txBody>
          <a:bodyPr/>
          <a:lstStyle/>
          <a:p>
            <a:r>
              <a:rPr lang="en-NZ"/>
              <a:t>WorkSafe New Zealand</a:t>
            </a:r>
            <a:endParaRPr lang="en-NZ" dirty="0"/>
          </a:p>
        </p:txBody>
      </p:sp>
      <p:sp>
        <p:nvSpPr>
          <p:cNvPr id="5" name="Slide Number Placeholder 4"/>
          <p:cNvSpPr>
            <a:spLocks noGrp="1"/>
          </p:cNvSpPr>
          <p:nvPr>
            <p:ph type="sldNum" sz="quarter" idx="12"/>
          </p:nvPr>
        </p:nvSpPr>
        <p:spPr/>
        <p:txBody>
          <a:bodyPr/>
          <a:lstStyle/>
          <a:p>
            <a:fld id="{2861CBCE-E7CA-4C30-9819-6E45E4376A5D}" type="slidenum">
              <a:rPr lang="en-NZ" smtClean="0"/>
              <a:pPr/>
              <a:t>20</a:t>
            </a:fld>
            <a:endParaRPr lang="en-NZ" dirty="0"/>
          </a:p>
        </p:txBody>
      </p:sp>
    </p:spTree>
    <p:extLst>
      <p:ext uri="{BB962C8B-B14F-4D97-AF65-F5344CB8AC3E}">
        <p14:creationId xmlns:p14="http://schemas.microsoft.com/office/powerpoint/2010/main" val="329656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a:t>Keep informed</a:t>
            </a:r>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21</a:t>
            </a:fld>
            <a:endParaRPr lang="en-NZ" dirty="0"/>
          </a:p>
        </p:txBody>
      </p:sp>
      <p:sp>
        <p:nvSpPr>
          <p:cNvPr id="8" name="Rectangle 7"/>
          <p:cNvSpPr/>
          <p:nvPr/>
        </p:nvSpPr>
        <p:spPr>
          <a:xfrm>
            <a:off x="0" y="241300"/>
            <a:ext cx="1016000" cy="128588"/>
          </a:xfrm>
          <a:prstGeom prst="rect">
            <a:avLst/>
          </a:prstGeom>
          <a:solidFill>
            <a:srgbClr val="72C4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10" name="Content Placeholder 2"/>
          <p:cNvSpPr txBox="1">
            <a:spLocks/>
          </p:cNvSpPr>
          <p:nvPr/>
        </p:nvSpPr>
        <p:spPr>
          <a:xfrm>
            <a:off x="-101577" y="1934018"/>
            <a:ext cx="6768752" cy="1902349"/>
          </a:xfrm>
          <a:prstGeom prst="rect">
            <a:avLst/>
          </a:prstGeom>
        </p:spPr>
        <p:txBody>
          <a:bodyPr vert="horz" lIns="0" tIns="0" rIns="0" bIns="0" rtlCol="0" anchor="t">
            <a:normAutofit/>
          </a:bodyPr>
          <a:lstStyle>
            <a:lvl1pPr marL="0" indent="0" algn="l" defTabSz="914400" rtl="0" eaLnBrk="1" latinLnBrk="0" hangingPunct="1">
              <a:spcBef>
                <a:spcPts val="0"/>
              </a:spcBef>
              <a:spcAft>
                <a:spcPts val="0"/>
              </a:spcAft>
              <a:buFont typeface="Arial" panose="020B0604020202020204" pitchFamily="34" charset="0"/>
              <a:buNone/>
              <a:defRPr sz="1700" i="1" kern="1200" spc="-50" baseline="0">
                <a:solidFill>
                  <a:schemeClr val="tx2"/>
                </a:solidFill>
                <a:latin typeface="+mn-lt"/>
                <a:ea typeface="+mn-ea"/>
                <a:cs typeface="+mn-cs"/>
              </a:defRPr>
            </a:lvl1pPr>
            <a:lvl2pPr marL="457200" indent="0" algn="l" defTabSz="914400" rtl="0" eaLnBrk="1" latinLnBrk="0" hangingPunct="1">
              <a:spcBef>
                <a:spcPts val="0"/>
              </a:spcBef>
              <a:spcAft>
                <a:spcPts val="1000"/>
              </a:spcAft>
              <a:buFont typeface="Arial" panose="020B0604020202020204" pitchFamily="34" charset="0"/>
              <a:buNone/>
              <a:defRPr sz="1800" kern="1200" spc="-50" baseline="0">
                <a:solidFill>
                  <a:schemeClr val="tx1">
                    <a:tint val="75000"/>
                  </a:schemeClr>
                </a:solidFill>
                <a:latin typeface="+mn-lt"/>
                <a:ea typeface="+mn-ea"/>
                <a:cs typeface="+mn-cs"/>
              </a:defRPr>
            </a:lvl2pPr>
            <a:lvl3pPr marL="914400" indent="0" algn="l" defTabSz="914400" rtl="0" eaLnBrk="1" latinLnBrk="0" hangingPunct="1">
              <a:spcBef>
                <a:spcPts val="0"/>
              </a:spcBef>
              <a:spcAft>
                <a:spcPts val="1000"/>
              </a:spcAft>
              <a:buFont typeface="Wingdings" panose="05000000000000000000" pitchFamily="2" charset="2"/>
              <a:buNone/>
              <a:defRPr sz="1600" kern="1200" spc="-50" baseline="0">
                <a:solidFill>
                  <a:schemeClr val="tx1">
                    <a:tint val="75000"/>
                  </a:schemeClr>
                </a:solidFill>
                <a:latin typeface="+mn-lt"/>
                <a:ea typeface="+mn-ea"/>
                <a:cs typeface="+mn-cs"/>
              </a:defRPr>
            </a:lvl3pPr>
            <a:lvl4pPr marL="1371600" indent="0" algn="l" defTabSz="914400" rtl="0" eaLnBrk="1" latinLnBrk="0" hangingPunct="1">
              <a:spcBef>
                <a:spcPts val="0"/>
              </a:spcBef>
              <a:spcAft>
                <a:spcPts val="1000"/>
              </a:spcAft>
              <a:buFont typeface="Arial" panose="020B0604020202020204" pitchFamily="34" charset="0"/>
              <a:buNone/>
              <a:defRPr sz="1400" kern="1200" spc="-50" baseline="0">
                <a:solidFill>
                  <a:schemeClr val="tx1">
                    <a:tint val="75000"/>
                  </a:schemeClr>
                </a:solidFill>
                <a:latin typeface="+mn-lt"/>
                <a:ea typeface="+mn-ea"/>
                <a:cs typeface="+mn-cs"/>
              </a:defRPr>
            </a:lvl4pPr>
            <a:lvl5pPr marL="1828800" indent="0" algn="l" defTabSz="914400" rtl="0" eaLnBrk="1" latinLnBrk="0" hangingPunct="1">
              <a:spcBef>
                <a:spcPts val="0"/>
              </a:spcBef>
              <a:spcAft>
                <a:spcPts val="1000"/>
              </a:spcAft>
              <a:buFont typeface="Arial" panose="020B0604020202020204" pitchFamily="34" charset="0"/>
              <a:buNone/>
              <a:defRPr sz="1400" kern="1200" spc="-50" baseline="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982663" lvl="4" indent="-357188">
              <a:spcBef>
                <a:spcPct val="0"/>
              </a:spcBef>
              <a:spcAft>
                <a:spcPts val="1400"/>
              </a:spcAft>
              <a:buClr>
                <a:srgbClr val="2C4340"/>
              </a:buClr>
              <a:buFont typeface="Verdana" panose="020B0604030504040204" pitchFamily="34" charset="0"/>
              <a:buChar char="–"/>
              <a:defRPr/>
            </a:pPr>
            <a:r>
              <a:rPr lang="en-NZ" sz="1300" dirty="0">
                <a:solidFill>
                  <a:schemeClr val="tx1"/>
                </a:solidFill>
              </a:rPr>
              <a:t>Visit </a:t>
            </a:r>
            <a:r>
              <a:rPr lang="en-NZ" sz="1300" dirty="0">
                <a:solidFill>
                  <a:schemeClr val="tx1"/>
                </a:solidFill>
                <a:hlinkClick r:id="rId3"/>
              </a:rPr>
              <a:t>Worksafe website</a:t>
            </a:r>
            <a:endParaRPr lang="en-NZ" sz="1300" dirty="0">
              <a:solidFill>
                <a:schemeClr val="tx1"/>
              </a:solidFill>
            </a:endParaRPr>
          </a:p>
          <a:p>
            <a:pPr marL="982663" lvl="4" indent="-357188">
              <a:spcBef>
                <a:spcPct val="0"/>
              </a:spcBef>
              <a:spcAft>
                <a:spcPts val="1400"/>
              </a:spcAft>
              <a:buClr>
                <a:srgbClr val="2C4340"/>
              </a:buClr>
              <a:buFont typeface="Verdana" panose="020B0604030504040204" pitchFamily="34" charset="0"/>
              <a:buChar char="–"/>
              <a:defRPr/>
            </a:pPr>
            <a:r>
              <a:rPr lang="en-NZ" sz="1300" dirty="0">
                <a:solidFill>
                  <a:schemeClr val="tx1"/>
                </a:solidFill>
              </a:rPr>
              <a:t>Visit </a:t>
            </a:r>
            <a:r>
              <a:rPr lang="en-NZ" sz="1300" dirty="0">
                <a:solidFill>
                  <a:schemeClr val="tx1"/>
                </a:solidFill>
                <a:hlinkClick r:id="rId4"/>
              </a:rPr>
              <a:t>Hazardous Substances Toolbox</a:t>
            </a:r>
            <a:endParaRPr lang="en-NZ" sz="1300" dirty="0">
              <a:solidFill>
                <a:schemeClr val="tx1"/>
              </a:solidFill>
            </a:endParaRPr>
          </a:p>
          <a:p>
            <a:pPr marL="982663" lvl="4" indent="-357188">
              <a:spcBef>
                <a:spcPct val="0"/>
              </a:spcBef>
              <a:spcAft>
                <a:spcPts val="1400"/>
              </a:spcAft>
              <a:buClr>
                <a:srgbClr val="2C4340"/>
              </a:buClr>
              <a:buFont typeface="Verdana" panose="020B0604030504040204" pitchFamily="34" charset="0"/>
              <a:buChar char="–"/>
              <a:defRPr/>
            </a:pPr>
            <a:r>
              <a:rPr lang="en-NZ" sz="1300" dirty="0">
                <a:solidFill>
                  <a:schemeClr val="tx1"/>
                </a:solidFill>
                <a:hlinkClick r:id="rId5"/>
              </a:rPr>
              <a:t>Subscribe for email updates</a:t>
            </a:r>
            <a:endParaRPr lang="en-NZ" sz="1300" dirty="0">
              <a:solidFill>
                <a:schemeClr val="tx1"/>
              </a:solidFill>
            </a:endParaRPr>
          </a:p>
          <a:p>
            <a:pPr marL="982663" lvl="4" indent="-357188">
              <a:spcBef>
                <a:spcPct val="0"/>
              </a:spcBef>
              <a:spcAft>
                <a:spcPts val="1400"/>
              </a:spcAft>
              <a:buClr>
                <a:srgbClr val="2C4340"/>
              </a:buClr>
              <a:buFont typeface="Verdana" panose="020B0604030504040204" pitchFamily="34" charset="0"/>
              <a:buChar char="–"/>
              <a:defRPr/>
            </a:pPr>
            <a:r>
              <a:rPr lang="en-NZ" sz="1300" dirty="0">
                <a:solidFill>
                  <a:schemeClr val="tx1"/>
                </a:solidFill>
              </a:rPr>
              <a:t>Familiarise yourself with the </a:t>
            </a:r>
            <a:r>
              <a:rPr lang="en-NZ" sz="1300" dirty="0">
                <a:solidFill>
                  <a:schemeClr val="tx1"/>
                </a:solidFill>
                <a:hlinkClick r:id="rId6"/>
              </a:rPr>
              <a:t>Hazardous Substances Regulations </a:t>
            </a:r>
            <a:endParaRPr lang="en-NZ" sz="1300" dirty="0">
              <a:solidFill>
                <a:schemeClr val="tx1"/>
              </a:solidFill>
            </a:endParaRPr>
          </a:p>
          <a:p>
            <a:pPr marL="982663" lvl="4" indent="-357188">
              <a:spcBef>
                <a:spcPct val="0"/>
              </a:spcBef>
              <a:spcAft>
                <a:spcPts val="1400"/>
              </a:spcAft>
              <a:buClr>
                <a:srgbClr val="2C4340"/>
              </a:buClr>
              <a:buFont typeface="Verdana" panose="020B0604030504040204" pitchFamily="34" charset="0"/>
              <a:buChar char="–"/>
              <a:defRPr/>
            </a:pPr>
            <a:endParaRPr lang="en-NZ" sz="1300" dirty="0">
              <a:solidFill>
                <a:schemeClr val="tx1"/>
              </a:solidFill>
            </a:endParaRPr>
          </a:p>
          <a:p>
            <a:pPr>
              <a:buFont typeface="Arial" charset="0"/>
              <a:buNone/>
              <a:defRPr/>
            </a:pPr>
            <a:endParaRPr lang="en-NZ" dirty="0"/>
          </a:p>
          <a:p>
            <a:pPr lvl="1">
              <a:buFont typeface="Arial" charset="0"/>
              <a:buNone/>
              <a:defRPr/>
            </a:pPr>
            <a:endParaRPr lang="en-NZ" dirty="0"/>
          </a:p>
          <a:p>
            <a:pPr marL="285750" lvl="3" indent="-285750">
              <a:spcBef>
                <a:spcPct val="0"/>
              </a:spcBef>
              <a:spcAft>
                <a:spcPts val="1400"/>
              </a:spcAft>
              <a:buClr>
                <a:srgbClr val="2C4340"/>
              </a:buClr>
              <a:buFont typeface="Arial" charset="0"/>
              <a:buChar char="–"/>
              <a:defRPr/>
            </a:pPr>
            <a:endParaRPr lang="en-NZ" altLang="en-US" sz="1600" dirty="0"/>
          </a:p>
        </p:txBody>
      </p:sp>
      <p:grpSp>
        <p:nvGrpSpPr>
          <p:cNvPr id="13" name="Group 12"/>
          <p:cNvGrpSpPr/>
          <p:nvPr/>
        </p:nvGrpSpPr>
        <p:grpSpPr>
          <a:xfrm>
            <a:off x="6372200" y="2139702"/>
            <a:ext cx="2541272" cy="745491"/>
            <a:chOff x="0" y="-27374"/>
            <a:chExt cx="2541814" cy="745832"/>
          </a:xfrm>
          <a:noFill/>
        </p:grpSpPr>
        <p:pic>
          <p:nvPicPr>
            <p:cNvPr id="14" name="irc_mi" descr="Image result for twitter logo transparent background"/>
            <p:cNvPicPr>
              <a:picLocks noChangeAspect="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1866900" y="21771"/>
              <a:ext cx="674914" cy="674914"/>
            </a:xfrm>
            <a:prstGeom prst="rect">
              <a:avLst/>
            </a:prstGeom>
            <a:grpFill/>
            <a:ln>
              <a:noFill/>
            </a:ln>
          </p:spPr>
        </p:pic>
        <p:pic>
          <p:nvPicPr>
            <p:cNvPr id="15" name="irc_mi" descr="Image result for linked in icon"/>
            <p:cNvPicPr>
              <a:picLocks noChangeAspect="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0" y="-27374"/>
              <a:ext cx="745832" cy="745832"/>
            </a:xfrm>
            <a:prstGeom prst="rect">
              <a:avLst/>
            </a:prstGeom>
            <a:grpFill/>
            <a:ln>
              <a:noFill/>
            </a:ln>
          </p:spPr>
        </p:pic>
        <p:pic>
          <p:nvPicPr>
            <p:cNvPr id="16" name="irc_mi" descr="Image result for facebook logo transparent background"/>
            <p:cNvPicPr>
              <a:picLocks noChangeAspect="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957943" y="21771"/>
              <a:ext cx="685800" cy="685800"/>
            </a:xfrm>
            <a:prstGeom prst="rect">
              <a:avLst/>
            </a:prstGeom>
            <a:grpFill/>
            <a:ln>
              <a:noFill/>
            </a:ln>
          </p:spPr>
        </p:pic>
      </p:grpSp>
    </p:spTree>
    <p:extLst>
      <p:ext uri="{BB962C8B-B14F-4D97-AF65-F5344CB8AC3E}">
        <p14:creationId xmlns:p14="http://schemas.microsoft.com/office/powerpoint/2010/main" val="351878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983413" y="4849813"/>
            <a:ext cx="2160587" cy="215900"/>
          </a:xfrm>
        </p:spPr>
        <p:txBody>
          <a:bodyPr/>
          <a:lstStyle/>
          <a:p>
            <a:r>
              <a:rPr lang="en-NZ" dirty="0"/>
              <a:t>WorkSafe New Zealand</a:t>
            </a:r>
          </a:p>
        </p:txBody>
      </p:sp>
      <p:sp>
        <p:nvSpPr>
          <p:cNvPr id="6" name="Slide Number Placeholder 5"/>
          <p:cNvSpPr>
            <a:spLocks noGrp="1"/>
          </p:cNvSpPr>
          <p:nvPr>
            <p:ph type="sldNum" sz="quarter" idx="4294967295"/>
          </p:nvPr>
        </p:nvSpPr>
        <p:spPr>
          <a:xfrm>
            <a:off x="8423275" y="4535488"/>
            <a:ext cx="720725" cy="215900"/>
          </a:xfrm>
        </p:spPr>
        <p:txBody>
          <a:bodyPr/>
          <a:lstStyle/>
          <a:p>
            <a:fld id="{2861CBCE-E7CA-4C30-9819-6E45E4376A5D}" type="slidenum">
              <a:rPr lang="en-NZ" smtClean="0"/>
              <a:t>22</a:t>
            </a:fld>
            <a:endParaRPr lang="en-NZ" dirty="0"/>
          </a:p>
        </p:txBody>
      </p:sp>
    </p:spTree>
    <p:extLst>
      <p:ext uri="{BB962C8B-B14F-4D97-AF65-F5344CB8AC3E}">
        <p14:creationId xmlns:p14="http://schemas.microsoft.com/office/powerpoint/2010/main" val="58915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a:t>WorkSafe New Zealand</a:t>
            </a:r>
            <a:endParaRPr lang="en-NZ" dirty="0"/>
          </a:p>
        </p:txBody>
      </p:sp>
      <p:sp>
        <p:nvSpPr>
          <p:cNvPr id="5" name="Slide Number Placeholder 4"/>
          <p:cNvSpPr>
            <a:spLocks noGrp="1"/>
          </p:cNvSpPr>
          <p:nvPr>
            <p:ph type="sldNum" sz="quarter" idx="12"/>
          </p:nvPr>
        </p:nvSpPr>
        <p:spPr/>
        <p:txBody>
          <a:bodyPr/>
          <a:lstStyle/>
          <a:p>
            <a:fld id="{2861CBCE-E7CA-4C30-9819-6E45E4376A5D}" type="slidenum">
              <a:rPr lang="en-NZ" smtClean="0"/>
              <a:pPr/>
              <a:t>3</a:t>
            </a:fld>
            <a:endParaRPr lang="en-NZ" dirty="0"/>
          </a:p>
        </p:txBody>
      </p:sp>
      <p:sp>
        <p:nvSpPr>
          <p:cNvPr id="9" name="Rectangle 8"/>
          <p:cNvSpPr/>
          <p:nvPr/>
        </p:nvSpPr>
        <p:spPr>
          <a:xfrm>
            <a:off x="0" y="241300"/>
            <a:ext cx="1016000" cy="128588"/>
          </a:xfrm>
          <a:prstGeom prst="rect">
            <a:avLst/>
          </a:prstGeom>
          <a:solidFill>
            <a:srgbClr val="72C4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10" name="Content Placeholder 2"/>
          <p:cNvSpPr txBox="1">
            <a:spLocks/>
          </p:cNvSpPr>
          <p:nvPr/>
        </p:nvSpPr>
        <p:spPr bwMode="auto">
          <a:xfrm>
            <a:off x="547936" y="1779662"/>
            <a:ext cx="532020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defRPr sz="3200" b="1">
                <a:solidFill>
                  <a:srgbClr val="2C4340"/>
                </a:solidFill>
                <a:latin typeface="Verdana" pitchFamily="34" charset="0"/>
                <a:ea typeface="Verdana" pitchFamily="34" charset="0"/>
                <a:cs typeface="Verdana" pitchFamily="34" charset="0"/>
              </a:defRPr>
            </a:lvl1pPr>
            <a:lvl2pPr marL="742950" indent="-285750" eaLnBrk="0" hangingPunct="0">
              <a:spcBef>
                <a:spcPct val="20000"/>
              </a:spcBef>
              <a:buFont typeface="Arial" pitchFamily="34" charset="0"/>
              <a:buChar char="–"/>
              <a:defRPr sz="2800" b="1">
                <a:solidFill>
                  <a:srgbClr val="2C4340"/>
                </a:solidFill>
                <a:latin typeface="Verdana" pitchFamily="34" charset="0"/>
                <a:ea typeface="Verdana" pitchFamily="34" charset="0"/>
                <a:cs typeface="Verdana" pitchFamily="34" charset="0"/>
              </a:defRPr>
            </a:lvl2pPr>
            <a:lvl3pPr marL="171450" indent="-171450" eaLnBrk="0" hangingPunct="0">
              <a:spcBef>
                <a:spcPct val="20000"/>
              </a:spcBef>
              <a:buFont typeface="Arial" pitchFamily="34" charset="0"/>
              <a:buChar char="•"/>
              <a:defRPr sz="2400" b="1">
                <a:solidFill>
                  <a:srgbClr val="2C4340"/>
                </a:solidFill>
                <a:latin typeface="Verdana" pitchFamily="34" charset="0"/>
                <a:ea typeface="Verdana" pitchFamily="34" charset="0"/>
                <a:cs typeface="Verdana" pitchFamily="34" charset="0"/>
              </a:defRPr>
            </a:lvl3pPr>
            <a:lvl4pPr marL="628650" indent="-171450" eaLnBrk="0" hangingPunct="0">
              <a:spcBef>
                <a:spcPct val="20000"/>
              </a:spcBef>
              <a:buFont typeface="Arial" pitchFamily="34" charset="0"/>
              <a:buChar char="–"/>
              <a:defRPr sz="2000" b="1">
                <a:solidFill>
                  <a:srgbClr val="2C4340"/>
                </a:solidFill>
                <a:latin typeface="Verdana" pitchFamily="34" charset="0"/>
                <a:ea typeface="Verdana" pitchFamily="34" charset="0"/>
                <a:cs typeface="Verdana" pitchFamily="34" charset="0"/>
              </a:defRPr>
            </a:lvl4pPr>
            <a:lvl5pPr marL="2057400" indent="-228600" eaLnBrk="0" hangingPunct="0">
              <a:spcBef>
                <a:spcPct val="20000"/>
              </a:spcBef>
              <a:buFont typeface="Arial" pitchFamily="34" charset="0"/>
              <a:buChar char="»"/>
              <a:defRPr sz="2000" b="1">
                <a:solidFill>
                  <a:srgbClr val="2C4340"/>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9pPr>
          </a:lstStyle>
          <a:p>
            <a:pPr lvl="3" eaLnBrk="1" hangingPunct="1">
              <a:lnSpc>
                <a:spcPct val="150000"/>
              </a:lnSpc>
              <a:spcBef>
                <a:spcPct val="0"/>
              </a:spcBef>
            </a:pPr>
            <a:r>
              <a:rPr lang="en-NZ" altLang="en-US" sz="1200" b="0" spc="-50" dirty="0">
                <a:solidFill>
                  <a:schemeClr val="tx2"/>
                </a:solidFill>
                <a:latin typeface="+mn-lt"/>
                <a:ea typeface="+mn-ea"/>
                <a:cs typeface="+mn-cs"/>
              </a:rPr>
              <a:t>Next step in the Health and Safety at Work Act</a:t>
            </a:r>
          </a:p>
          <a:p>
            <a:pPr lvl="3" eaLnBrk="1" hangingPunct="1">
              <a:lnSpc>
                <a:spcPct val="150000"/>
              </a:lnSpc>
              <a:spcBef>
                <a:spcPct val="0"/>
              </a:spcBef>
            </a:pPr>
            <a:r>
              <a:rPr lang="en-NZ" altLang="en-US" sz="1200" b="0" spc="-50" dirty="0">
                <a:solidFill>
                  <a:schemeClr val="tx2"/>
                </a:solidFill>
                <a:latin typeface="+mn-lt"/>
                <a:ea typeface="+mn-ea"/>
                <a:cs typeface="+mn-cs"/>
              </a:rPr>
              <a:t>Available on the </a:t>
            </a:r>
            <a:r>
              <a:rPr lang="en-NZ" altLang="en-US" sz="1200" b="0" spc="-50" dirty="0">
                <a:solidFill>
                  <a:schemeClr val="tx2"/>
                </a:solidFill>
                <a:latin typeface="+mn-lt"/>
                <a:ea typeface="+mn-ea"/>
                <a:cs typeface="+mn-cs"/>
                <a:hlinkClick r:id="rId3"/>
              </a:rPr>
              <a:t>Legislation website</a:t>
            </a:r>
            <a:endParaRPr lang="en-NZ" altLang="en-US" sz="1200" b="0" spc="-50" dirty="0">
              <a:solidFill>
                <a:schemeClr val="tx2"/>
              </a:solidFill>
              <a:latin typeface="+mn-lt"/>
              <a:ea typeface="+mn-ea"/>
              <a:cs typeface="+mn-cs"/>
            </a:endParaRPr>
          </a:p>
          <a:p>
            <a:pPr lvl="3" eaLnBrk="1" hangingPunct="1">
              <a:lnSpc>
                <a:spcPct val="150000"/>
              </a:lnSpc>
              <a:spcBef>
                <a:spcPct val="0"/>
              </a:spcBef>
            </a:pPr>
            <a:r>
              <a:rPr lang="en-NZ" altLang="en-US" sz="1200" b="0" spc="-50" dirty="0">
                <a:solidFill>
                  <a:schemeClr val="tx2"/>
                </a:solidFill>
                <a:latin typeface="+mn-lt"/>
                <a:ea typeface="+mn-ea"/>
                <a:cs typeface="+mn-cs"/>
              </a:rPr>
              <a:t>Come into force on 1 December 2017</a:t>
            </a:r>
          </a:p>
          <a:p>
            <a:pPr lvl="3" eaLnBrk="1" hangingPunct="1">
              <a:lnSpc>
                <a:spcPct val="150000"/>
              </a:lnSpc>
              <a:spcBef>
                <a:spcPct val="0"/>
              </a:spcBef>
            </a:pPr>
            <a:r>
              <a:rPr lang="en-NZ" altLang="en-US" sz="1200" b="0" spc="-50" dirty="0">
                <a:solidFill>
                  <a:schemeClr val="tx2"/>
                </a:solidFill>
                <a:latin typeface="+mn-lt"/>
                <a:ea typeface="+mn-ea"/>
                <a:cs typeface="+mn-cs"/>
              </a:rPr>
              <a:t>WorkSafe and EPA, along with MBIE and </a:t>
            </a:r>
            <a:r>
              <a:rPr lang="en-NZ" altLang="en-US" sz="1200" b="0" spc="-50" dirty="0" err="1">
                <a:solidFill>
                  <a:schemeClr val="tx2"/>
                </a:solidFill>
                <a:latin typeface="+mn-lt"/>
                <a:ea typeface="+mn-ea"/>
                <a:cs typeface="+mn-cs"/>
              </a:rPr>
              <a:t>MfE</a:t>
            </a:r>
            <a:r>
              <a:rPr lang="en-NZ" altLang="en-US" sz="1200" b="0" spc="-50" dirty="0">
                <a:solidFill>
                  <a:schemeClr val="tx2"/>
                </a:solidFill>
                <a:latin typeface="+mn-lt"/>
                <a:ea typeface="+mn-ea"/>
                <a:cs typeface="+mn-cs"/>
              </a:rPr>
              <a:t>, are collaborating to implement the reforms</a:t>
            </a:r>
          </a:p>
          <a:p>
            <a:pPr lvl="3" eaLnBrk="1" hangingPunct="1">
              <a:lnSpc>
                <a:spcPct val="150000"/>
              </a:lnSpc>
              <a:spcBef>
                <a:spcPct val="0"/>
              </a:spcBef>
            </a:pPr>
            <a:endParaRPr lang="en-NZ" altLang="en-US" sz="1700" b="0" dirty="0">
              <a:solidFill>
                <a:schemeClr val="tx1"/>
              </a:solidFill>
            </a:endParaRPr>
          </a:p>
        </p:txBody>
      </p:sp>
      <p:sp>
        <p:nvSpPr>
          <p:cNvPr id="12" name="Title 10"/>
          <p:cNvSpPr txBox="1">
            <a:spLocks/>
          </p:cNvSpPr>
          <p:nvPr/>
        </p:nvSpPr>
        <p:spPr>
          <a:xfrm>
            <a:off x="547936" y="555526"/>
            <a:ext cx="5464224" cy="676800"/>
          </a:xfrm>
          <a:prstGeom prst="rect">
            <a:avLst/>
          </a:prstGeom>
        </p:spPr>
        <p:txBody>
          <a:bodyPr vert="horz" lIns="0" tIns="0" rIns="0" bIns="0" rtlCol="0" anchor="b">
            <a:normAutofit/>
          </a:bodyPr>
          <a:lstStyle>
            <a:lvl1pPr algn="l" defTabSz="914400" rtl="0" eaLnBrk="1" latinLnBrk="0" hangingPunct="1">
              <a:spcBef>
                <a:spcPct val="0"/>
              </a:spcBef>
              <a:buNone/>
              <a:defRPr sz="2200" b="1" kern="1200" cap="none" spc="-50" baseline="0">
                <a:solidFill>
                  <a:schemeClr val="tx2"/>
                </a:solidFill>
                <a:latin typeface="+mj-lt"/>
                <a:ea typeface="+mj-ea"/>
                <a:cs typeface="+mj-cs"/>
              </a:defRPr>
            </a:lvl1pPr>
          </a:lstStyle>
          <a:p>
            <a:r>
              <a:rPr lang="en-NZ" dirty="0"/>
              <a:t>Introducing the Hazardous Substances Regulations</a:t>
            </a:r>
          </a:p>
        </p:txBody>
      </p:sp>
      <p:pic>
        <p:nvPicPr>
          <p:cNvPr id="14" name="Picture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2746" t="31053" r="26115" b="32523"/>
          <a:stretch/>
        </p:blipFill>
        <p:spPr>
          <a:xfrm>
            <a:off x="6702904" y="1768552"/>
            <a:ext cx="1932897" cy="1870930"/>
          </a:xfrm>
          <a:prstGeom prst="rect">
            <a:avLst/>
          </a:prstGeom>
        </p:spPr>
      </p:pic>
    </p:spTree>
    <p:extLst>
      <p:ext uri="{BB962C8B-B14F-4D97-AF65-F5344CB8AC3E}">
        <p14:creationId xmlns:p14="http://schemas.microsoft.com/office/powerpoint/2010/main" val="119012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7A2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1</a:t>
            </a:r>
          </a:p>
        </p:txBody>
      </p:sp>
      <p:sp>
        <p:nvSpPr>
          <p:cNvPr id="5" name="Text Placeholder 4"/>
          <p:cNvSpPr>
            <a:spLocks noGrp="1"/>
          </p:cNvSpPr>
          <p:nvPr>
            <p:ph type="body" idx="1"/>
          </p:nvPr>
        </p:nvSpPr>
        <p:spPr/>
        <p:txBody>
          <a:bodyPr/>
          <a:lstStyle/>
          <a:p>
            <a:r>
              <a:rPr lang="en-NZ" dirty="0"/>
              <a:t>Reasons for reform</a:t>
            </a:r>
          </a:p>
        </p:txBody>
      </p:sp>
    </p:spTree>
    <p:extLst>
      <p:ext uri="{BB962C8B-B14F-4D97-AF65-F5344CB8AC3E}">
        <p14:creationId xmlns:p14="http://schemas.microsoft.com/office/powerpoint/2010/main" val="140022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a:t>Reasons for the reforms</a:t>
            </a:r>
          </a:p>
        </p:txBody>
      </p:sp>
      <p:sp>
        <p:nvSpPr>
          <p:cNvPr id="14" name="Rectangle 13"/>
          <p:cNvSpPr/>
          <p:nvPr/>
        </p:nvSpPr>
        <p:spPr>
          <a:xfrm>
            <a:off x="0" y="241300"/>
            <a:ext cx="1016000" cy="1285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5</a:t>
            </a:fld>
            <a:endParaRPr lang="en-NZ" dirty="0"/>
          </a:p>
        </p:txBody>
      </p:sp>
      <p:sp>
        <p:nvSpPr>
          <p:cNvPr id="9" name="Text Placeholder 5"/>
          <p:cNvSpPr>
            <a:spLocks noGrp="1"/>
          </p:cNvSpPr>
          <p:nvPr>
            <p:ph type="body" sz="quarter" idx="13"/>
          </p:nvPr>
        </p:nvSpPr>
        <p:spPr>
          <a:xfrm>
            <a:off x="395536" y="1491630"/>
            <a:ext cx="6912768" cy="2304256"/>
          </a:xfrm>
        </p:spPr>
        <p:txBody>
          <a:bodyPr>
            <a:noAutofit/>
          </a:bodyPr>
          <a:lstStyle/>
          <a:p>
            <a:pPr marL="180000" lvl="1" indent="-180000"/>
            <a:r>
              <a:rPr lang="en-NZ" dirty="0"/>
              <a:t>Independent Taskforce on Workplace Health and Safety</a:t>
            </a:r>
          </a:p>
          <a:p>
            <a:pPr marL="180000" lvl="1" indent="-180000"/>
            <a:r>
              <a:rPr lang="en-NZ" dirty="0"/>
              <a:t>Complex legislation</a:t>
            </a:r>
          </a:p>
          <a:p>
            <a:pPr marL="180000" lvl="1" indent="-180000">
              <a:spcAft>
                <a:spcPts val="1500"/>
              </a:spcAft>
            </a:pPr>
            <a:r>
              <a:rPr lang="en-NZ" dirty="0"/>
              <a:t>Approximately 150,000 businesses use, handle, manufacture or store hazardous substances.</a:t>
            </a:r>
          </a:p>
          <a:p>
            <a:pPr marL="0" lvl="1" indent="0">
              <a:buNone/>
            </a:pPr>
            <a:r>
              <a:rPr lang="en-NZ" b="1" dirty="0">
                <a:solidFill>
                  <a:srgbClr val="72C4C4"/>
                </a:solidFill>
              </a:rPr>
              <a:t>Key outcomes being sought</a:t>
            </a:r>
            <a:r>
              <a:rPr lang="en-NZ" dirty="0">
                <a:solidFill>
                  <a:srgbClr val="72C4C4"/>
                </a:solidFill>
              </a:rPr>
              <a:t>:</a:t>
            </a:r>
          </a:p>
          <a:p>
            <a:pPr marL="180000" lvl="1" indent="-180000"/>
            <a:r>
              <a:rPr lang="en-NZ" dirty="0"/>
              <a:t>Greater </a:t>
            </a:r>
            <a:r>
              <a:rPr lang="en-NZ" b="1" dirty="0"/>
              <a:t>certainty</a:t>
            </a:r>
            <a:r>
              <a:rPr lang="en-NZ" dirty="0"/>
              <a:t> and </a:t>
            </a:r>
            <a:r>
              <a:rPr lang="en-NZ" b="1" dirty="0"/>
              <a:t>clarity</a:t>
            </a:r>
          </a:p>
          <a:p>
            <a:pPr marL="180000" lvl="1" indent="-180000"/>
            <a:r>
              <a:rPr lang="en-NZ" dirty="0"/>
              <a:t>Improved </a:t>
            </a:r>
            <a:r>
              <a:rPr lang="en-NZ" b="1" dirty="0"/>
              <a:t>work-related health </a:t>
            </a:r>
            <a:r>
              <a:rPr lang="en-NZ" dirty="0"/>
              <a:t>outcomes</a:t>
            </a:r>
          </a:p>
          <a:p>
            <a:pPr marL="180000" lvl="1" indent="-180000"/>
            <a:r>
              <a:rPr lang="en-NZ" dirty="0"/>
              <a:t>Better hazardous substances </a:t>
            </a:r>
            <a:r>
              <a:rPr lang="en-NZ" b="1" dirty="0"/>
              <a:t>risk management</a:t>
            </a:r>
          </a:p>
        </p:txBody>
      </p:sp>
    </p:spTree>
    <p:extLst>
      <p:ext uri="{BB962C8B-B14F-4D97-AF65-F5344CB8AC3E}">
        <p14:creationId xmlns:p14="http://schemas.microsoft.com/office/powerpoint/2010/main" val="378541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Every year:</a:t>
            </a:r>
            <a:r>
              <a:rPr lang="en-NZ" b="0" dirty="0"/>
              <a:t>*</a:t>
            </a:r>
            <a:endParaRPr lang="en-NZ" dirty="0"/>
          </a:p>
        </p:txBody>
      </p:sp>
      <p:sp>
        <p:nvSpPr>
          <p:cNvPr id="4" name="Footer Placeholder 3"/>
          <p:cNvSpPr>
            <a:spLocks noGrp="1"/>
          </p:cNvSpPr>
          <p:nvPr>
            <p:ph type="ftr" sz="quarter" idx="11"/>
          </p:nvPr>
        </p:nvSpPr>
        <p:spPr/>
        <p:txBody>
          <a:bodyPr/>
          <a:lstStyle/>
          <a:p>
            <a:r>
              <a:rPr lang="en-NZ"/>
              <a:t>WorkSafe New Zealand</a:t>
            </a:r>
            <a:endParaRPr lang="en-NZ" dirty="0"/>
          </a:p>
        </p:txBody>
      </p:sp>
      <p:sp>
        <p:nvSpPr>
          <p:cNvPr id="5" name="Slide Number Placeholder 4"/>
          <p:cNvSpPr>
            <a:spLocks noGrp="1"/>
          </p:cNvSpPr>
          <p:nvPr>
            <p:ph type="sldNum" sz="quarter" idx="12"/>
          </p:nvPr>
        </p:nvSpPr>
        <p:spPr/>
        <p:txBody>
          <a:bodyPr/>
          <a:lstStyle/>
          <a:p>
            <a:fld id="{2861CBCE-E7CA-4C30-9819-6E45E4376A5D}" type="slidenum">
              <a:rPr lang="en-NZ" smtClean="0"/>
              <a:t>6</a:t>
            </a:fld>
            <a:endParaRPr lang="en-NZ" dirty="0"/>
          </a:p>
        </p:txBody>
      </p:sp>
      <p:sp>
        <p:nvSpPr>
          <p:cNvPr id="6" name="Text Placeholder 5"/>
          <p:cNvSpPr>
            <a:spLocks noGrp="1"/>
          </p:cNvSpPr>
          <p:nvPr>
            <p:ph type="body" sz="quarter" idx="13"/>
          </p:nvPr>
        </p:nvSpPr>
        <p:spPr>
          <a:xfrm>
            <a:off x="428917" y="1816154"/>
            <a:ext cx="5256584" cy="390021"/>
          </a:xfrm>
        </p:spPr>
        <p:txBody>
          <a:bodyPr>
            <a:normAutofit/>
          </a:bodyPr>
          <a:lstStyle/>
          <a:p>
            <a:r>
              <a:rPr lang="en-NZ" sz="1400" dirty="0">
                <a:solidFill>
                  <a:schemeClr val="accent1"/>
                </a:solidFill>
              </a:rPr>
              <a:t>Many more unreported cases</a:t>
            </a:r>
          </a:p>
        </p:txBody>
      </p:sp>
      <p:sp>
        <p:nvSpPr>
          <p:cNvPr id="7" name="Rectangle 6"/>
          <p:cNvSpPr/>
          <p:nvPr/>
        </p:nvSpPr>
        <p:spPr>
          <a:xfrm>
            <a:off x="0" y="241300"/>
            <a:ext cx="1016000" cy="1285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11" name="object 5"/>
          <p:cNvSpPr>
            <a:spLocks/>
          </p:cNvSpPr>
          <p:nvPr/>
        </p:nvSpPr>
        <p:spPr bwMode="auto">
          <a:xfrm>
            <a:off x="6372199" y="1566110"/>
            <a:ext cx="2502389" cy="2229775"/>
          </a:xfrm>
          <a:custGeom>
            <a:avLst/>
            <a:gdLst>
              <a:gd name="T0" fmla="*/ 1544358 w 3089275"/>
              <a:gd name="T1" fmla="*/ 0 h 2751454"/>
              <a:gd name="T2" fmla="*/ 0 w 3089275"/>
              <a:gd name="T3" fmla="*/ 2775127 h 2751454"/>
              <a:gd name="T4" fmla="*/ 3088716 w 3089275"/>
              <a:gd name="T5" fmla="*/ 2775127 h 2751454"/>
              <a:gd name="T6" fmla="*/ 1544358 w 3089275"/>
              <a:gd name="T7" fmla="*/ 0 h 2751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89275" h="2751454">
                <a:moveTo>
                  <a:pt x="1544358" y="0"/>
                </a:moveTo>
                <a:lnTo>
                  <a:pt x="0" y="2750883"/>
                </a:lnTo>
                <a:lnTo>
                  <a:pt x="3088716" y="2750883"/>
                </a:lnTo>
                <a:lnTo>
                  <a:pt x="1544358" y="0"/>
                </a:lnTo>
                <a:close/>
              </a:path>
            </a:pathLst>
          </a:custGeom>
          <a:solidFill>
            <a:schemeClr val="accent1"/>
          </a:solidFill>
          <a:ln>
            <a:noFill/>
          </a:ln>
        </p:spPr>
        <p:txBody>
          <a:bodyPr lIns="0" tIns="0" rIns="0" bIns="0"/>
          <a:lstStyle/>
          <a:p>
            <a:endParaRPr lang="en-NZ"/>
          </a:p>
        </p:txBody>
      </p:sp>
      <p:sp>
        <p:nvSpPr>
          <p:cNvPr id="12" name="object 6"/>
          <p:cNvSpPr>
            <a:spLocks/>
          </p:cNvSpPr>
          <p:nvPr/>
        </p:nvSpPr>
        <p:spPr bwMode="auto">
          <a:xfrm>
            <a:off x="6372200" y="2235771"/>
            <a:ext cx="1751416" cy="1558528"/>
          </a:xfrm>
          <a:custGeom>
            <a:avLst/>
            <a:gdLst>
              <a:gd name="T0" fmla="*/ 1080782 w 2162175"/>
              <a:gd name="T1" fmla="*/ 0 h 1925320"/>
              <a:gd name="T2" fmla="*/ 0 w 2162175"/>
              <a:gd name="T3" fmla="*/ 1901156 h 1925320"/>
              <a:gd name="T4" fmla="*/ 2161565 w 2162175"/>
              <a:gd name="T5" fmla="*/ 1901156 h 1925320"/>
              <a:gd name="T6" fmla="*/ 1080782 w 2162175"/>
              <a:gd name="T7" fmla="*/ 0 h 1925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2175" h="1925320">
                <a:moveTo>
                  <a:pt x="1080782" y="0"/>
                </a:moveTo>
                <a:lnTo>
                  <a:pt x="0" y="1925142"/>
                </a:lnTo>
                <a:lnTo>
                  <a:pt x="2161565" y="1925142"/>
                </a:lnTo>
                <a:lnTo>
                  <a:pt x="1080782" y="0"/>
                </a:lnTo>
                <a:close/>
              </a:path>
            </a:pathLst>
          </a:custGeom>
          <a:solidFill>
            <a:schemeClr val="accent5"/>
          </a:solidFill>
          <a:ln>
            <a:noFill/>
          </a:ln>
        </p:spPr>
        <p:txBody>
          <a:bodyPr lIns="0" tIns="0" rIns="0" bIns="0"/>
          <a:lstStyle/>
          <a:p>
            <a:endParaRPr lang="en-NZ"/>
          </a:p>
        </p:txBody>
      </p:sp>
      <p:sp>
        <p:nvSpPr>
          <p:cNvPr id="13" name="object 9"/>
          <p:cNvSpPr>
            <a:spLocks/>
          </p:cNvSpPr>
          <p:nvPr/>
        </p:nvSpPr>
        <p:spPr bwMode="auto">
          <a:xfrm>
            <a:off x="6372199" y="3098920"/>
            <a:ext cx="781836" cy="696966"/>
          </a:xfrm>
          <a:custGeom>
            <a:avLst/>
            <a:gdLst>
              <a:gd name="T0" fmla="*/ 482371 w 965200"/>
              <a:gd name="T1" fmla="*/ 0 h 859789"/>
              <a:gd name="T2" fmla="*/ 0 w 965200"/>
              <a:gd name="T3" fmla="*/ 871388 h 859789"/>
              <a:gd name="T4" fmla="*/ 964742 w 965200"/>
              <a:gd name="T5" fmla="*/ 871388 h 859789"/>
              <a:gd name="T6" fmla="*/ 482371 w 965200"/>
              <a:gd name="T7" fmla="*/ 0 h 8597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5200" h="859789">
                <a:moveTo>
                  <a:pt x="482371" y="0"/>
                </a:moveTo>
                <a:lnTo>
                  <a:pt x="0" y="859231"/>
                </a:lnTo>
                <a:lnTo>
                  <a:pt x="964742" y="859231"/>
                </a:lnTo>
                <a:lnTo>
                  <a:pt x="482371" y="0"/>
                </a:lnTo>
                <a:close/>
              </a:path>
            </a:pathLst>
          </a:custGeom>
          <a:solidFill>
            <a:schemeClr val="accent4"/>
          </a:solidFill>
          <a:ln>
            <a:noFill/>
          </a:ln>
        </p:spPr>
        <p:txBody>
          <a:bodyPr lIns="0" tIns="0" rIns="0" bIns="0"/>
          <a:lstStyle/>
          <a:p>
            <a:endParaRPr lang="en-NZ"/>
          </a:p>
        </p:txBody>
      </p:sp>
      <p:sp>
        <p:nvSpPr>
          <p:cNvPr id="14" name="object 8"/>
          <p:cNvSpPr>
            <a:spLocks/>
          </p:cNvSpPr>
          <p:nvPr/>
        </p:nvSpPr>
        <p:spPr bwMode="auto">
          <a:xfrm>
            <a:off x="395536" y="2103867"/>
            <a:ext cx="7128791" cy="45719"/>
          </a:xfrm>
          <a:custGeom>
            <a:avLst/>
            <a:gdLst>
              <a:gd name="T0" fmla="*/ 5970300 w 5982334"/>
              <a:gd name="T1" fmla="*/ 0 w 5982334"/>
              <a:gd name="T2" fmla="*/ 0 60000 65536"/>
              <a:gd name="T3" fmla="*/ 0 60000 65536"/>
            </a:gdLst>
            <a:ahLst/>
            <a:cxnLst>
              <a:cxn ang="T2">
                <a:pos x="T0" y="0"/>
              </a:cxn>
              <a:cxn ang="T3">
                <a:pos x="T1" y="0"/>
              </a:cxn>
            </a:cxnLst>
            <a:rect l="0" t="0" r="r" b="b"/>
            <a:pathLst>
              <a:path w="5982334">
                <a:moveTo>
                  <a:pt x="5982335" y="0"/>
                </a:moveTo>
                <a:lnTo>
                  <a:pt x="0" y="0"/>
                </a:lnTo>
              </a:path>
            </a:pathLst>
          </a:custGeom>
          <a:noFill/>
          <a:ln w="2133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NZ"/>
          </a:p>
        </p:txBody>
      </p:sp>
      <p:sp>
        <p:nvSpPr>
          <p:cNvPr id="15" name="Text Placeholder 5"/>
          <p:cNvSpPr>
            <a:spLocks noGrp="1"/>
          </p:cNvSpPr>
          <p:nvPr>
            <p:ph type="body" sz="quarter" idx="13"/>
          </p:nvPr>
        </p:nvSpPr>
        <p:spPr>
          <a:xfrm>
            <a:off x="395536" y="2572549"/>
            <a:ext cx="5256584" cy="390021"/>
          </a:xfrm>
        </p:spPr>
        <p:txBody>
          <a:bodyPr>
            <a:normAutofit/>
          </a:bodyPr>
          <a:lstStyle/>
          <a:p>
            <a:r>
              <a:rPr lang="en-NZ" sz="1400" dirty="0">
                <a:solidFill>
                  <a:schemeClr val="accent5"/>
                </a:solidFill>
              </a:rPr>
              <a:t>30,000 new cases of serious ill-health</a:t>
            </a:r>
          </a:p>
        </p:txBody>
      </p:sp>
      <p:sp>
        <p:nvSpPr>
          <p:cNvPr id="16" name="object 8"/>
          <p:cNvSpPr>
            <a:spLocks/>
          </p:cNvSpPr>
          <p:nvPr/>
        </p:nvSpPr>
        <p:spPr bwMode="auto">
          <a:xfrm>
            <a:off x="395537" y="2821875"/>
            <a:ext cx="6852372" cy="45719"/>
          </a:xfrm>
          <a:custGeom>
            <a:avLst/>
            <a:gdLst>
              <a:gd name="T0" fmla="*/ 5970300 w 5982334"/>
              <a:gd name="T1" fmla="*/ 0 w 5982334"/>
              <a:gd name="T2" fmla="*/ 0 60000 65536"/>
              <a:gd name="T3" fmla="*/ 0 60000 65536"/>
            </a:gdLst>
            <a:ahLst/>
            <a:cxnLst>
              <a:cxn ang="T2">
                <a:pos x="T0" y="0"/>
              </a:cxn>
              <a:cxn ang="T3">
                <a:pos x="T1" y="0"/>
              </a:cxn>
            </a:cxnLst>
            <a:rect l="0" t="0" r="r" b="b"/>
            <a:pathLst>
              <a:path w="5982334">
                <a:moveTo>
                  <a:pt x="5982335" y="0"/>
                </a:moveTo>
                <a:lnTo>
                  <a:pt x="0" y="0"/>
                </a:lnTo>
              </a:path>
            </a:pathLst>
          </a:custGeom>
          <a:noFill/>
          <a:ln w="2133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NZ"/>
          </a:p>
        </p:txBody>
      </p:sp>
      <p:sp>
        <p:nvSpPr>
          <p:cNvPr id="17" name="Text Placeholder 5"/>
          <p:cNvSpPr>
            <a:spLocks noGrp="1"/>
          </p:cNvSpPr>
          <p:nvPr>
            <p:ph type="body" sz="quarter" idx="13"/>
          </p:nvPr>
        </p:nvSpPr>
        <p:spPr>
          <a:xfrm>
            <a:off x="395536" y="3363132"/>
            <a:ext cx="5256584" cy="390021"/>
          </a:xfrm>
        </p:spPr>
        <p:txBody>
          <a:bodyPr>
            <a:normAutofit/>
          </a:bodyPr>
          <a:lstStyle/>
          <a:p>
            <a:r>
              <a:rPr lang="en-NZ" sz="1400" dirty="0">
                <a:solidFill>
                  <a:schemeClr val="accent4"/>
                </a:solidFill>
              </a:rPr>
              <a:t>600 to 900 deaths</a:t>
            </a:r>
          </a:p>
        </p:txBody>
      </p:sp>
      <p:sp>
        <p:nvSpPr>
          <p:cNvPr id="18" name="object 8"/>
          <p:cNvSpPr>
            <a:spLocks/>
          </p:cNvSpPr>
          <p:nvPr/>
        </p:nvSpPr>
        <p:spPr bwMode="auto">
          <a:xfrm>
            <a:off x="395537" y="3622026"/>
            <a:ext cx="6408712" cy="45719"/>
          </a:xfrm>
          <a:custGeom>
            <a:avLst/>
            <a:gdLst>
              <a:gd name="T0" fmla="*/ 5970300 w 5982334"/>
              <a:gd name="T1" fmla="*/ 0 w 5982334"/>
              <a:gd name="T2" fmla="*/ 0 60000 65536"/>
              <a:gd name="T3" fmla="*/ 0 60000 65536"/>
            </a:gdLst>
            <a:ahLst/>
            <a:cxnLst>
              <a:cxn ang="T2">
                <a:pos x="T0" y="0"/>
              </a:cxn>
              <a:cxn ang="T3">
                <a:pos x="T1" y="0"/>
              </a:cxn>
            </a:cxnLst>
            <a:rect l="0" t="0" r="r" b="b"/>
            <a:pathLst>
              <a:path w="5982334">
                <a:moveTo>
                  <a:pt x="5982335" y="0"/>
                </a:moveTo>
                <a:lnTo>
                  <a:pt x="0" y="0"/>
                </a:lnTo>
              </a:path>
            </a:pathLst>
          </a:custGeom>
          <a:noFill/>
          <a:ln w="2133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NZ"/>
          </a:p>
        </p:txBody>
      </p:sp>
      <p:sp>
        <p:nvSpPr>
          <p:cNvPr id="19" name="Text Placeholder 5"/>
          <p:cNvSpPr>
            <a:spLocks noGrp="1"/>
          </p:cNvSpPr>
          <p:nvPr>
            <p:ph type="body" sz="quarter" idx="13"/>
          </p:nvPr>
        </p:nvSpPr>
        <p:spPr>
          <a:xfrm>
            <a:off x="395536" y="4443958"/>
            <a:ext cx="5256584" cy="390021"/>
          </a:xfrm>
        </p:spPr>
        <p:txBody>
          <a:bodyPr>
            <a:normAutofit/>
          </a:bodyPr>
          <a:lstStyle/>
          <a:p>
            <a:r>
              <a:rPr lang="en-NZ" sz="800" dirty="0">
                <a:solidFill>
                  <a:schemeClr val="tx1"/>
                </a:solidFill>
              </a:rPr>
              <a:t>* estimated figures</a:t>
            </a:r>
          </a:p>
        </p:txBody>
      </p:sp>
      <p:sp>
        <p:nvSpPr>
          <p:cNvPr id="20" name="TextBox 2"/>
          <p:cNvSpPr txBox="1">
            <a:spLocks noChangeArrowheads="1"/>
          </p:cNvSpPr>
          <p:nvPr/>
        </p:nvSpPr>
        <p:spPr bwMode="auto">
          <a:xfrm>
            <a:off x="323528" y="3795886"/>
            <a:ext cx="590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3200" b="1">
                <a:solidFill>
                  <a:srgbClr val="2C4340"/>
                </a:solidFill>
                <a:latin typeface="Verdana" pitchFamily="34" charset="0"/>
                <a:ea typeface="Verdana" pitchFamily="34" charset="0"/>
                <a:cs typeface="Verdana" pitchFamily="34" charset="0"/>
              </a:defRPr>
            </a:lvl1pPr>
            <a:lvl2pPr marL="742950" indent="-285750" eaLnBrk="0" hangingPunct="0">
              <a:spcBef>
                <a:spcPct val="20000"/>
              </a:spcBef>
              <a:buFont typeface="Arial" pitchFamily="34" charset="0"/>
              <a:buChar char="–"/>
              <a:defRPr sz="2800" b="1">
                <a:solidFill>
                  <a:srgbClr val="2C4340"/>
                </a:solidFill>
                <a:latin typeface="Verdana" pitchFamily="34" charset="0"/>
                <a:ea typeface="Verdana" pitchFamily="34" charset="0"/>
                <a:cs typeface="Verdana" pitchFamily="34" charset="0"/>
              </a:defRPr>
            </a:lvl2pPr>
            <a:lvl3pPr marL="1143000" indent="-228600" eaLnBrk="0" hangingPunct="0">
              <a:spcBef>
                <a:spcPct val="20000"/>
              </a:spcBef>
              <a:buFont typeface="Arial" pitchFamily="34" charset="0"/>
              <a:buChar char="•"/>
              <a:defRPr sz="2400" b="1">
                <a:solidFill>
                  <a:srgbClr val="2C4340"/>
                </a:solidFill>
                <a:latin typeface="Verdana" pitchFamily="34" charset="0"/>
                <a:ea typeface="Verdana" pitchFamily="34" charset="0"/>
                <a:cs typeface="Verdana" pitchFamily="34" charset="0"/>
              </a:defRPr>
            </a:lvl3pPr>
            <a:lvl4pPr marL="1600200" indent="-228600" eaLnBrk="0" hangingPunct="0">
              <a:spcBef>
                <a:spcPct val="20000"/>
              </a:spcBef>
              <a:buFont typeface="Arial" pitchFamily="34" charset="0"/>
              <a:buChar char="–"/>
              <a:defRPr sz="2000" b="1">
                <a:solidFill>
                  <a:srgbClr val="2C4340"/>
                </a:solidFill>
                <a:latin typeface="Verdana" pitchFamily="34" charset="0"/>
                <a:ea typeface="Verdana" pitchFamily="34" charset="0"/>
                <a:cs typeface="Verdana" pitchFamily="34" charset="0"/>
              </a:defRPr>
            </a:lvl4pPr>
            <a:lvl5pPr marL="2057400" indent="-228600" eaLnBrk="0" hangingPunct="0">
              <a:spcBef>
                <a:spcPct val="20000"/>
              </a:spcBef>
              <a:buFont typeface="Arial" pitchFamily="34" charset="0"/>
              <a:buChar char="»"/>
              <a:defRPr sz="2000" b="1">
                <a:solidFill>
                  <a:srgbClr val="2C4340"/>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9pPr>
          </a:lstStyle>
          <a:p>
            <a:pPr eaLnBrk="1" hangingPunct="1">
              <a:spcBef>
                <a:spcPct val="0"/>
              </a:spcBef>
              <a:buFontTx/>
              <a:buNone/>
            </a:pPr>
            <a:r>
              <a:rPr lang="en-NZ" altLang="en-US" sz="1200" b="0" dirty="0">
                <a:latin typeface="Calibri" pitchFamily="34" charset="0"/>
                <a:cs typeface="Arial" pitchFamily="34" charset="0"/>
              </a:rPr>
              <a:t>Many of these work-related diseases can be caused by exposure to hazardous substances.</a:t>
            </a:r>
          </a:p>
        </p:txBody>
      </p:sp>
    </p:spTree>
    <p:extLst>
      <p:ext uri="{BB962C8B-B14F-4D97-AF65-F5344CB8AC3E}">
        <p14:creationId xmlns:p14="http://schemas.microsoft.com/office/powerpoint/2010/main" val="390932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1300"/>
            <a:ext cx="1016000" cy="1285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7</a:t>
            </a:fld>
            <a:endParaRPr lang="en-NZ" dirty="0"/>
          </a:p>
        </p:txBody>
      </p:sp>
      <p:sp>
        <p:nvSpPr>
          <p:cNvPr id="10" name="Title 10"/>
          <p:cNvSpPr txBox="1">
            <a:spLocks/>
          </p:cNvSpPr>
          <p:nvPr/>
        </p:nvSpPr>
        <p:spPr>
          <a:xfrm>
            <a:off x="395536" y="483518"/>
            <a:ext cx="8496464" cy="676800"/>
          </a:xfrm>
          <a:prstGeom prst="rect">
            <a:avLst/>
          </a:prstGeom>
        </p:spPr>
        <p:txBody>
          <a:bodyPr vert="horz" lIns="0" tIns="0" rIns="0" bIns="0" rtlCol="0" anchor="b">
            <a:normAutofit/>
          </a:bodyPr>
          <a:lstStyle>
            <a:lvl1pPr algn="l" defTabSz="914400" rtl="0" eaLnBrk="1" latinLnBrk="0" hangingPunct="1">
              <a:spcBef>
                <a:spcPct val="0"/>
              </a:spcBef>
              <a:buNone/>
              <a:defRPr sz="2200" b="1" kern="1200" cap="none" spc="-50" baseline="0">
                <a:solidFill>
                  <a:schemeClr val="tx2"/>
                </a:solidFill>
                <a:latin typeface="+mj-lt"/>
                <a:ea typeface="+mj-ea"/>
                <a:cs typeface="+mj-cs"/>
              </a:defRPr>
            </a:lvl1pPr>
          </a:lstStyle>
          <a:p>
            <a:r>
              <a:rPr lang="en-NZ" dirty="0"/>
              <a:t>Key regulatory changes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689" t="30176" r="10430" b="34912"/>
          <a:stretch/>
        </p:blipFill>
        <p:spPr>
          <a:xfrm>
            <a:off x="862622" y="2835686"/>
            <a:ext cx="7030065" cy="1793242"/>
          </a:xfrm>
          <a:prstGeom prst="rect">
            <a:avLst/>
          </a:prstGeom>
        </p:spPr>
      </p:pic>
      <p:sp>
        <p:nvSpPr>
          <p:cNvPr id="15" name="Text Placeholder 5"/>
          <p:cNvSpPr>
            <a:spLocks noGrp="1"/>
          </p:cNvSpPr>
          <p:nvPr>
            <p:ph type="body" sz="quarter" idx="13"/>
          </p:nvPr>
        </p:nvSpPr>
        <p:spPr>
          <a:xfrm>
            <a:off x="430668" y="1347614"/>
            <a:ext cx="6912768" cy="1728192"/>
          </a:xfrm>
        </p:spPr>
        <p:txBody>
          <a:bodyPr>
            <a:normAutofit/>
          </a:bodyPr>
          <a:lstStyle/>
          <a:p>
            <a:pPr marL="180000" lvl="1" indent="-180000"/>
            <a:r>
              <a:rPr lang="en-NZ" dirty="0"/>
              <a:t>Introducing: Health and Safety at Work (Hazardous Substances) Regulations</a:t>
            </a:r>
          </a:p>
          <a:p>
            <a:pPr marL="180000" lvl="1" indent="-180000"/>
            <a:r>
              <a:rPr lang="en-NZ" dirty="0"/>
              <a:t>Changing: Hazardous Substances and New Organisms Act (HSNO)</a:t>
            </a:r>
          </a:p>
          <a:p>
            <a:pPr marL="180000" lvl="1" indent="-180000"/>
            <a:r>
              <a:rPr lang="en-NZ" dirty="0"/>
              <a:t>Introducing: Safe Work Instruments (WorkSafe)</a:t>
            </a:r>
          </a:p>
          <a:p>
            <a:pPr marL="180000" lvl="1" indent="-180000"/>
            <a:r>
              <a:rPr lang="en-NZ" dirty="0"/>
              <a:t>Introducing: EPA Notices</a:t>
            </a:r>
          </a:p>
          <a:p>
            <a:pPr marL="180000" lvl="1" indent="-180000"/>
            <a:endParaRPr lang="en-NZ" dirty="0"/>
          </a:p>
          <a:p>
            <a:pPr marL="180000" lvl="1" indent="-180000"/>
            <a:endParaRPr lang="en-NZ" dirty="0"/>
          </a:p>
        </p:txBody>
      </p:sp>
      <p:sp>
        <p:nvSpPr>
          <p:cNvPr id="16" name="TextBox 2"/>
          <p:cNvSpPr txBox="1">
            <a:spLocks noChangeArrowheads="1"/>
          </p:cNvSpPr>
          <p:nvPr/>
        </p:nvSpPr>
        <p:spPr bwMode="auto">
          <a:xfrm>
            <a:off x="3463530" y="3219822"/>
            <a:ext cx="172819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3200" b="1">
                <a:solidFill>
                  <a:srgbClr val="2C4340"/>
                </a:solidFill>
                <a:latin typeface="Verdana" pitchFamily="34" charset="0"/>
                <a:ea typeface="Verdana" pitchFamily="34" charset="0"/>
                <a:cs typeface="Verdana" pitchFamily="34" charset="0"/>
              </a:defRPr>
            </a:lvl1pPr>
            <a:lvl2pPr marL="742950" indent="-285750" eaLnBrk="0" hangingPunct="0">
              <a:spcBef>
                <a:spcPct val="20000"/>
              </a:spcBef>
              <a:buFont typeface="Arial" pitchFamily="34" charset="0"/>
              <a:buChar char="–"/>
              <a:defRPr sz="2800" b="1">
                <a:solidFill>
                  <a:srgbClr val="2C4340"/>
                </a:solidFill>
                <a:latin typeface="Verdana" pitchFamily="34" charset="0"/>
                <a:ea typeface="Verdana" pitchFamily="34" charset="0"/>
                <a:cs typeface="Verdana" pitchFamily="34" charset="0"/>
              </a:defRPr>
            </a:lvl2pPr>
            <a:lvl3pPr marL="1143000" indent="-228600" eaLnBrk="0" hangingPunct="0">
              <a:spcBef>
                <a:spcPct val="20000"/>
              </a:spcBef>
              <a:buFont typeface="Arial" pitchFamily="34" charset="0"/>
              <a:buChar char="•"/>
              <a:defRPr sz="2400" b="1">
                <a:solidFill>
                  <a:srgbClr val="2C4340"/>
                </a:solidFill>
                <a:latin typeface="Verdana" pitchFamily="34" charset="0"/>
                <a:ea typeface="Verdana" pitchFamily="34" charset="0"/>
                <a:cs typeface="Verdana" pitchFamily="34" charset="0"/>
              </a:defRPr>
            </a:lvl3pPr>
            <a:lvl4pPr marL="1600200" indent="-228600" eaLnBrk="0" hangingPunct="0">
              <a:spcBef>
                <a:spcPct val="20000"/>
              </a:spcBef>
              <a:buFont typeface="Arial" pitchFamily="34" charset="0"/>
              <a:buChar char="–"/>
              <a:defRPr sz="2000" b="1">
                <a:solidFill>
                  <a:srgbClr val="2C4340"/>
                </a:solidFill>
                <a:latin typeface="Verdana" pitchFamily="34" charset="0"/>
                <a:ea typeface="Verdana" pitchFamily="34" charset="0"/>
                <a:cs typeface="Verdana" pitchFamily="34" charset="0"/>
              </a:defRPr>
            </a:lvl4pPr>
            <a:lvl5pPr marL="2057400" indent="-228600" eaLnBrk="0" hangingPunct="0">
              <a:spcBef>
                <a:spcPct val="20000"/>
              </a:spcBef>
              <a:buFont typeface="Arial" pitchFamily="34" charset="0"/>
              <a:buChar char="»"/>
              <a:defRPr sz="2000" b="1">
                <a:solidFill>
                  <a:srgbClr val="2C4340"/>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Font typeface="Arial" pitchFamily="34" charset="0"/>
              <a:buChar char="»"/>
              <a:defRPr sz="2000" b="1">
                <a:solidFill>
                  <a:srgbClr val="2C4340"/>
                </a:solidFill>
                <a:latin typeface="Verdana" pitchFamily="34" charset="0"/>
                <a:ea typeface="Verdana" pitchFamily="34" charset="0"/>
                <a:cs typeface="Verdana" pitchFamily="34" charset="0"/>
              </a:defRPr>
            </a:lvl9pPr>
          </a:lstStyle>
          <a:p>
            <a:pPr eaLnBrk="1" hangingPunct="1">
              <a:spcBef>
                <a:spcPct val="0"/>
              </a:spcBef>
              <a:buFontTx/>
              <a:buNone/>
            </a:pPr>
            <a:r>
              <a:rPr lang="en-NZ" altLang="en-US" sz="1000" b="0" dirty="0">
                <a:solidFill>
                  <a:schemeClr val="tx1"/>
                </a:solidFill>
                <a:latin typeface="+mn-lt"/>
                <a:cs typeface="Arial" pitchFamily="34" charset="0"/>
              </a:rPr>
              <a:t>Regulation of hazardous substances that affect human health and safety in the workplace </a:t>
            </a:r>
          </a:p>
        </p:txBody>
      </p:sp>
    </p:spTree>
    <p:extLst>
      <p:ext uri="{BB962C8B-B14F-4D97-AF65-F5344CB8AC3E}">
        <p14:creationId xmlns:p14="http://schemas.microsoft.com/office/powerpoint/2010/main" val="277503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627534"/>
            <a:ext cx="79343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3528" y="123478"/>
            <a:ext cx="8496464" cy="676800"/>
          </a:xfrm>
        </p:spPr>
        <p:txBody>
          <a:bodyPr>
            <a:normAutofit/>
          </a:bodyPr>
          <a:lstStyle/>
          <a:p>
            <a:r>
              <a:rPr lang="en-NZ" sz="2000" dirty="0">
                <a:solidFill>
                  <a:schemeClr val="tx1"/>
                </a:solidFill>
              </a:rPr>
              <a:t>Roles of WorkSafe and the EPA</a:t>
            </a:r>
          </a:p>
        </p:txBody>
      </p:sp>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t>8</a:t>
            </a:fld>
            <a:endParaRPr lang="en-NZ" dirty="0"/>
          </a:p>
        </p:txBody>
      </p:sp>
      <p:sp>
        <p:nvSpPr>
          <p:cNvPr id="8" name="Rectangle 7"/>
          <p:cNvSpPr/>
          <p:nvPr/>
        </p:nvSpPr>
        <p:spPr>
          <a:xfrm>
            <a:off x="0" y="241300"/>
            <a:ext cx="1016000" cy="128588"/>
          </a:xfrm>
          <a:prstGeom prst="rect">
            <a:avLst/>
          </a:prstGeom>
          <a:solidFill>
            <a:srgbClr val="F67A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284881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1300"/>
            <a:ext cx="1016000" cy="1285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3" name="Footer Placeholder 2"/>
          <p:cNvSpPr>
            <a:spLocks noGrp="1"/>
          </p:cNvSpPr>
          <p:nvPr>
            <p:ph type="ftr" sz="quarter" idx="11"/>
          </p:nvPr>
        </p:nvSpPr>
        <p:spPr/>
        <p:txBody>
          <a:bodyPr/>
          <a:lstStyle/>
          <a:p>
            <a:r>
              <a:rPr lang="en-NZ"/>
              <a:t>WorkSafe New Zealand</a:t>
            </a:r>
            <a:endParaRPr lang="en-NZ" dirty="0"/>
          </a:p>
        </p:txBody>
      </p:sp>
      <p:sp>
        <p:nvSpPr>
          <p:cNvPr id="4" name="Slide Number Placeholder 3"/>
          <p:cNvSpPr>
            <a:spLocks noGrp="1"/>
          </p:cNvSpPr>
          <p:nvPr>
            <p:ph type="sldNum" sz="quarter" idx="12"/>
          </p:nvPr>
        </p:nvSpPr>
        <p:spPr/>
        <p:txBody>
          <a:bodyPr/>
          <a:lstStyle/>
          <a:p>
            <a:fld id="{2861CBCE-E7CA-4C30-9819-6E45E4376A5D}" type="slidenum">
              <a:rPr lang="en-NZ" smtClean="0"/>
              <a:t>9</a:t>
            </a:fld>
            <a:endParaRPr lang="en-NZ" dirty="0"/>
          </a:p>
        </p:txBody>
      </p:sp>
      <p:sp>
        <p:nvSpPr>
          <p:cNvPr id="10" name="Title 10"/>
          <p:cNvSpPr txBox="1">
            <a:spLocks/>
          </p:cNvSpPr>
          <p:nvPr/>
        </p:nvSpPr>
        <p:spPr>
          <a:xfrm>
            <a:off x="395536" y="483518"/>
            <a:ext cx="8496464" cy="676800"/>
          </a:xfrm>
          <a:prstGeom prst="rect">
            <a:avLst/>
          </a:prstGeom>
        </p:spPr>
        <p:txBody>
          <a:bodyPr vert="horz" lIns="0" tIns="0" rIns="0" bIns="0" rtlCol="0" anchor="b">
            <a:normAutofit/>
          </a:bodyPr>
          <a:lstStyle>
            <a:lvl1pPr algn="l" defTabSz="914400" rtl="0" eaLnBrk="1" latinLnBrk="0" hangingPunct="1">
              <a:spcBef>
                <a:spcPct val="0"/>
              </a:spcBef>
              <a:buNone/>
              <a:defRPr sz="2200" b="1" kern="1200" cap="none" spc="-50" baseline="0">
                <a:solidFill>
                  <a:schemeClr val="tx2"/>
                </a:solidFill>
                <a:latin typeface="+mj-lt"/>
                <a:ea typeface="+mj-ea"/>
                <a:cs typeface="+mj-cs"/>
              </a:defRPr>
            </a:lvl1pPr>
          </a:lstStyle>
          <a:p>
            <a:r>
              <a:rPr lang="en-NZ" dirty="0"/>
              <a:t>Safe work instruments</a:t>
            </a:r>
          </a:p>
        </p:txBody>
      </p:sp>
      <p:sp>
        <p:nvSpPr>
          <p:cNvPr id="8" name="Text Placeholder 5"/>
          <p:cNvSpPr>
            <a:spLocks noGrp="1"/>
          </p:cNvSpPr>
          <p:nvPr>
            <p:ph type="body" sz="quarter" idx="13"/>
          </p:nvPr>
        </p:nvSpPr>
        <p:spPr>
          <a:xfrm>
            <a:off x="395536" y="1419622"/>
            <a:ext cx="6912768" cy="2664296"/>
          </a:xfrm>
        </p:spPr>
        <p:txBody>
          <a:bodyPr>
            <a:normAutofit/>
          </a:bodyPr>
          <a:lstStyle/>
          <a:p>
            <a:pPr marL="180000" lvl="1" indent="-180000"/>
            <a:r>
              <a:rPr lang="en-NZ" dirty="0"/>
              <a:t>Subordinate legislation introduced with HSWA</a:t>
            </a:r>
          </a:p>
          <a:p>
            <a:pPr marL="180000" lvl="1" indent="-180000"/>
            <a:r>
              <a:rPr lang="en-NZ" dirty="0"/>
              <a:t>Only have legal effect if they are specifically referred to in Regulations.</a:t>
            </a:r>
          </a:p>
          <a:p>
            <a:pPr marL="180000" lvl="1" indent="-180000"/>
            <a:r>
              <a:rPr lang="en-NZ" dirty="0"/>
              <a:t>Two types for Day 1:</a:t>
            </a:r>
          </a:p>
          <a:p>
            <a:pPr marL="360000" lvl="1" indent="-180000">
              <a:spcAft>
                <a:spcPts val="500"/>
              </a:spcAft>
              <a:buFont typeface="Arial" panose="020B0604020202020204" pitchFamily="34" charset="0"/>
              <a:buChar char="-"/>
            </a:pPr>
            <a:r>
              <a:rPr lang="en-NZ" dirty="0"/>
              <a:t>replacing some HSNO Codes of Practice</a:t>
            </a:r>
          </a:p>
          <a:p>
            <a:pPr marL="360000" lvl="1" indent="-180000">
              <a:buFont typeface="Arial" panose="020B0604020202020204" pitchFamily="34" charset="0"/>
              <a:buChar char="-"/>
            </a:pPr>
            <a:r>
              <a:rPr lang="en-NZ" dirty="0"/>
              <a:t>continuing some workplace controls set in individual substance approvals made by EPA</a:t>
            </a:r>
          </a:p>
          <a:p>
            <a:pPr marL="180000" lvl="1" indent="-180000">
              <a:spcAft>
                <a:spcPts val="500"/>
              </a:spcAft>
            </a:pPr>
            <a:r>
              <a:rPr lang="en-NZ" dirty="0"/>
              <a:t>A range of uses including:</a:t>
            </a:r>
          </a:p>
          <a:p>
            <a:pPr marL="360000" lvl="1" indent="-180000">
              <a:spcAft>
                <a:spcPts val="500"/>
              </a:spcAft>
              <a:buFont typeface="Arial" panose="020B0604020202020204" pitchFamily="34" charset="0"/>
              <a:buChar char="-"/>
            </a:pPr>
            <a:r>
              <a:rPr lang="en-NZ" dirty="0"/>
              <a:t>prescribing technical matters</a:t>
            </a:r>
          </a:p>
          <a:p>
            <a:pPr marL="360000" lvl="1" indent="-180000">
              <a:spcAft>
                <a:spcPts val="500"/>
              </a:spcAft>
              <a:buFont typeface="Arial" panose="020B0604020202020204" pitchFamily="34" charset="0"/>
              <a:buChar char="-"/>
            </a:pPr>
            <a:r>
              <a:rPr lang="en-NZ" dirty="0"/>
              <a:t>setting modified workplace requirements</a:t>
            </a:r>
          </a:p>
          <a:p>
            <a:pPr marL="360000" lvl="1" indent="-180000">
              <a:spcAft>
                <a:spcPts val="500"/>
              </a:spcAft>
              <a:buFont typeface="Arial" panose="020B0604020202020204" pitchFamily="34" charset="0"/>
              <a:buChar char="-"/>
            </a:pPr>
            <a:r>
              <a:rPr lang="en-NZ" dirty="0"/>
              <a:t>providing alternative means of complying with regulations</a:t>
            </a:r>
          </a:p>
        </p:txBody>
      </p:sp>
    </p:spTree>
    <p:extLst>
      <p:ext uri="{BB962C8B-B14F-4D97-AF65-F5344CB8AC3E}">
        <p14:creationId xmlns:p14="http://schemas.microsoft.com/office/powerpoint/2010/main" val="2898686599"/>
      </p:ext>
    </p:extLst>
  </p:cSld>
  <p:clrMapOvr>
    <a:masterClrMapping/>
  </p:clrMapOvr>
</p:sld>
</file>

<file path=ppt/theme/theme1.xml><?xml version="1.0" encoding="utf-8"?>
<a:theme xmlns:a="http://schemas.openxmlformats.org/drawingml/2006/main" name="Titles and Photos">
  <a:themeElements>
    <a:clrScheme name="WorkSafe">
      <a:dk1>
        <a:sysClr val="windowText" lastClr="000000"/>
      </a:dk1>
      <a:lt1>
        <a:sysClr val="window" lastClr="FFFFFF"/>
      </a:lt1>
      <a:dk2>
        <a:srgbClr val="1C2A2A"/>
      </a:dk2>
      <a:lt2>
        <a:srgbClr val="E3E8E2"/>
      </a:lt2>
      <a:accent1>
        <a:srgbClr val="303E5C"/>
      </a:accent1>
      <a:accent2>
        <a:srgbClr val="DC3E38"/>
      </a:accent2>
      <a:accent3>
        <a:srgbClr val="D7E16C"/>
      </a:accent3>
      <a:accent4>
        <a:srgbClr val="943A7A"/>
      </a:accent4>
      <a:accent5>
        <a:srgbClr val="72C4C4"/>
      </a:accent5>
      <a:accent6>
        <a:srgbClr val="F67A4A"/>
      </a:accent6>
      <a:hlink>
        <a:srgbClr val="0000FF"/>
      </a:hlink>
      <a:folHlink>
        <a:srgbClr val="800080"/>
      </a:folHlink>
    </a:clrScheme>
    <a:fontScheme name="WorkSafe NZ">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Slides">
  <a:themeElements>
    <a:clrScheme name="WorkSafe">
      <a:dk1>
        <a:sysClr val="windowText" lastClr="000000"/>
      </a:dk1>
      <a:lt1>
        <a:sysClr val="window" lastClr="FFFFFF"/>
      </a:lt1>
      <a:dk2>
        <a:srgbClr val="1C2A2A"/>
      </a:dk2>
      <a:lt2>
        <a:srgbClr val="E3E8E2"/>
      </a:lt2>
      <a:accent1>
        <a:srgbClr val="303E5C"/>
      </a:accent1>
      <a:accent2>
        <a:srgbClr val="DC3E38"/>
      </a:accent2>
      <a:accent3>
        <a:srgbClr val="D7E16C"/>
      </a:accent3>
      <a:accent4>
        <a:srgbClr val="943A7A"/>
      </a:accent4>
      <a:accent5>
        <a:srgbClr val="72C4C4"/>
      </a:accent5>
      <a:accent6>
        <a:srgbClr val="F67A2F"/>
      </a:accent6>
      <a:hlink>
        <a:srgbClr val="0000FF"/>
      </a:hlink>
      <a:folHlink>
        <a:srgbClr val="800080"/>
      </a:folHlink>
    </a:clrScheme>
    <a:fontScheme name="WorkSafe NZ">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b02afd-da58-4187-86af-c6134a5bb688"/>
    <DocumentOwner xmlns="http://schemas.microsoft.com/sharepoint/v3">
      <UserInfo>
        <DisplayName>Miranda Turner</DisplayName>
        <AccountId>1392</AccountId>
        <AccountType/>
      </UserInfo>
    </DocumentOwner>
    <ReviewDate xmlns="http://schemas.microsoft.com/sharepoint/v3">2017-12-21T11:00:00+00:00</ReviewDate>
    <BriefSummary xmlns="http://schemas.microsoft.com/sharepoint/v3" xsi:nil="true"/>
    <DocumentLocationTaxHTField0 xmlns="71592f12-c70b-4369-97e1-8e3861b66d8b">
      <Terms xmlns="http://schemas.microsoft.com/office/infopath/2007/PartnerControls"/>
    </DocumentLocationTaxHTField0>
    <WorkSafeTagTaxHTField0 xmlns="71592f12-c70b-4369-97e1-8e3861b66d8b">
      <Terms xmlns="http://schemas.microsoft.com/office/infopath/2007/PartnerControls"/>
    </WorkSafeTagTaxHTField0>
    <WSNZTaxHTField0 xmlns="71592f12-c70b-4369-97e1-8e3861b66d8b">
      <Terms xmlns="http://schemas.microsoft.com/office/infopath/2007/PartnerControls"/>
    </WSNZTaxHTField0>
    <BusinessGroupTaxHTField0 xmlns="71592f12-c70b-4369-97e1-8e3861b66d8b">
      <Terms xmlns="http://schemas.microsoft.com/office/infopath/2007/PartnerControls"/>
    </BusinessGroupTaxHTField0>
    <ANZSIC06TaxHTField0 xmlns="71592f12-c70b-4369-97e1-8e3861b66d8b">
      <Terms xmlns="http://schemas.microsoft.com/office/infopath/2007/PartnerControls"/>
    </ANZSIC06TaxHTField0>
  </documentManagement>
</p:properties>
</file>

<file path=customXml/item2.xml><?xml version="1.0" encoding="utf-8"?>
<ct:contentTypeSchema xmlns:ct="http://schemas.microsoft.com/office/2006/metadata/contentType" xmlns:ma="http://schemas.microsoft.com/office/2006/metadata/properties/metaAttributes" ct:_="" ma:_="" ma:contentTypeName="WorkSafeDocument" ma:contentTypeID="0x010100DB67655984BE4C95A2A4EE944DBF507500504A04934FAD014CAB641C0EC5D7EAE3" ma:contentTypeVersion="1" ma:contentTypeDescription="WorkSafe Document" ma:contentTypeScope="" ma:versionID="bb25a6815ace68c568a54d4080619d10">
  <xsd:schema xmlns:xsd="http://www.w3.org/2001/XMLSchema" xmlns:xs="http://www.w3.org/2001/XMLSchema" xmlns:p="http://schemas.microsoft.com/office/2006/metadata/properties" xmlns:ns1="http://schemas.microsoft.com/sharepoint/v3" xmlns:ns2="71592f12-c70b-4369-97e1-8e3861b66d8b" xmlns:ns3="a5b02afd-da58-4187-86af-c6134a5bb688" targetNamespace="http://schemas.microsoft.com/office/2006/metadata/properties" ma:root="true" ma:fieldsID="7ffe5a22a77092a6f5b6351486a62f73" ns1:_="" ns2:_="" ns3:_="">
    <xsd:import namespace="http://schemas.microsoft.com/sharepoint/v3"/>
    <xsd:import namespace="71592f12-c70b-4369-97e1-8e3861b66d8b"/>
    <xsd:import namespace="a5b02afd-da58-4187-86af-c6134a5bb688"/>
    <xsd:element name="properties">
      <xsd:complexType>
        <xsd:sequence>
          <xsd:element name="documentManagement">
            <xsd:complexType>
              <xsd:all>
                <xsd:element ref="ns2:ANZSIC06TaxHTField0" minOccurs="0"/>
                <xsd:element ref="ns2:DocumentLocationTaxHTField0" minOccurs="0"/>
                <xsd:element ref="ns2:BusinessGroupTaxHTField0" minOccurs="0"/>
                <xsd:element ref="ns2:WorkSafeTagTaxHTField0" minOccurs="0"/>
                <xsd:element ref="ns2:WSNZTaxHTField0" minOccurs="0"/>
                <xsd:element ref="ns1:BriefSummary" minOccurs="0"/>
                <xsd:element ref="ns1:DocumentOwner" minOccurs="0"/>
                <xsd:element ref="ns1:ReviewDate"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BriefSummary" ma:index="18" nillable="true" ma:displayName="Brief Summary" ma:description="A short description of this content item" ma:internalName="BriefSummary">
      <xsd:simpleType>
        <xsd:restriction base="dms:Note">
          <xsd:maxLength value="255"/>
        </xsd:restriction>
      </xsd:simpleType>
    </xsd:element>
    <xsd:element name="DocumentOwner" ma:index="19" nillable="true" ma:displayName="Document Owner" ma:description="Person responsible for this document." ma:list="UserInfo" ma:internalName="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Date" ma:index="20" nillable="true" ma:displayName="Review Date" ma:description="The date the content should be reviewed by" ma:format="DateOnly" ma:internalName="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592f12-c70b-4369-97e1-8e3861b66d8b" elementFormDefault="qualified">
    <xsd:import namespace="http://schemas.microsoft.com/office/2006/documentManagement/types"/>
    <xsd:import namespace="http://schemas.microsoft.com/office/infopath/2007/PartnerControls"/>
    <xsd:element name="ANZSIC06TaxHTField0" ma:index="9" nillable="true" ma:taxonomy="true" ma:internalName="ANZSIC06TaxHTField0" ma:taxonomyFieldName="ANZSIC06" ma:displayName="ANZSIC06" ma:fieldId="{2a2d76cc-6d71-4b14-a3f5-13eeec1b9dea}" ma:sspId="bdc3f622-3d23-41fe-a1d5-e517bade7b6d" ma:termSetId="4885f016-2f5b-4f74-bf66-8811c95ecb9f" ma:anchorId="00000000-0000-0000-0000-000000000000" ma:open="false" ma:isKeyword="false">
      <xsd:complexType>
        <xsd:sequence>
          <xsd:element ref="pc:Terms" minOccurs="0" maxOccurs="1"/>
        </xsd:sequence>
      </xsd:complexType>
    </xsd:element>
    <xsd:element name="DocumentLocationTaxHTField0" ma:index="11" nillable="true" ma:taxonomy="true" ma:internalName="DocumentLocationTaxHTField0" ma:taxonomyFieldName="DocumentLocation" ma:displayName="Document Location" ma:fieldId="{48420bf1-2490-4fa8-a7e5-a1e0559c4c7c}" ma:sspId="bdc3f622-3d23-41fe-a1d5-e517bade7b6d" ma:termSetId="86c03cdb-c2c7-40d6-b061-5ab745b99487" ma:anchorId="00000000-0000-0000-0000-000000000000" ma:open="false" ma:isKeyword="false">
      <xsd:complexType>
        <xsd:sequence>
          <xsd:element ref="pc:Terms" minOccurs="0" maxOccurs="1"/>
        </xsd:sequence>
      </xsd:complexType>
    </xsd:element>
    <xsd:element name="BusinessGroupTaxHTField0" ma:index="13" nillable="true" ma:taxonomy="true" ma:internalName="BusinessGroupTaxHTField0" ma:taxonomyFieldName="BusinessGroup" ma:displayName="Business Group" ma:fieldId="{39f776f8-116e-41ca-8c57-b0de09629655}" ma:sspId="bdc3f622-3d23-41fe-a1d5-e517bade7b6d" ma:termSetId="543a266f-7fe0-47ea-8a4a-991b2a1d611a" ma:anchorId="00000000-0000-0000-0000-000000000000" ma:open="false" ma:isKeyword="false">
      <xsd:complexType>
        <xsd:sequence>
          <xsd:element ref="pc:Terms" minOccurs="0" maxOccurs="1"/>
        </xsd:sequence>
      </xsd:complexType>
    </xsd:element>
    <xsd:element name="WorkSafeTagTaxHTField0" ma:index="15" nillable="true" ma:taxonomy="true" ma:internalName="WorkSafeTagTaxHTField0" ma:taxonomyFieldName="WorkSafeTag" ma:displayName="WorkSafe Tag" ma:fieldId="{6c4f7f77-3d42-4706-b2b8-19da0a640527}" ma:sspId="bdc3f622-3d23-41fe-a1d5-e517bade7b6d" ma:termSetId="82f893f6-4cf4-4809-ab64-9e40cac0a0cf" ma:anchorId="00000000-0000-0000-0000-000000000000" ma:open="false" ma:isKeyword="false">
      <xsd:complexType>
        <xsd:sequence>
          <xsd:element ref="pc:Terms" minOccurs="0" maxOccurs="1"/>
        </xsd:sequence>
      </xsd:complexType>
    </xsd:element>
    <xsd:element name="WSNZTaxHTField0" ma:index="17" nillable="true" ma:taxonomy="true" ma:internalName="WSNZTaxHTField0" ma:taxonomyFieldName="WSNZ" ma:displayName="WSNZ" ma:fieldId="{7e9151d7-ddfe-47b3-bc52-7ef456213871}" ma:sspId="bdc3f622-3d23-41fe-a1d5-e517bade7b6d" ma:termSetId="00b03e6c-561b-4d3a-b615-bc1cd54e46f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b02afd-da58-4187-86af-c6134a5bb6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c6f9242-a4df-47e9-8cf8-ed346674e5dd}" ma:internalName="TaxCatchAll" ma:showField="CatchAllData" ma:web="a5b02afd-da58-4187-86af-c6134a5bb6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5E66D6-458F-432D-B6F1-93F7AA81BA70}">
  <ds:schemaRefs>
    <ds:schemaRef ds:uri="http://purl.org/dc/terms/"/>
    <ds:schemaRef ds:uri="http://www.w3.org/XML/1998/namespace"/>
    <ds:schemaRef ds:uri="http://schemas.microsoft.com/office/2006/documentManagement/types"/>
    <ds:schemaRef ds:uri="71592f12-c70b-4369-97e1-8e3861b66d8b"/>
    <ds:schemaRef ds:uri="http://purl.org/dc/elements/1.1/"/>
    <ds:schemaRef ds:uri="http://schemas.microsoft.com/sharepoint/v3"/>
    <ds:schemaRef ds:uri="http://schemas.microsoft.com/office/infopath/2007/PartnerControls"/>
    <ds:schemaRef ds:uri="http://schemas.openxmlformats.org/package/2006/metadata/core-properties"/>
    <ds:schemaRef ds:uri="a5b02afd-da58-4187-86af-c6134a5bb68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7A4715E-5FCD-4A52-938B-10DBE8357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592f12-c70b-4369-97e1-8e3861b66d8b"/>
    <ds:schemaRef ds:uri="a5b02afd-da58-4187-86af-c6134a5bb6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D7686-BBE4-41F3-8AC0-80F75D104D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4683</TotalTime>
  <Words>4010</Words>
  <Application>Microsoft Office PowerPoint</Application>
  <PresentationFormat>On-screen Show (16:9)</PresentationFormat>
  <Paragraphs>389</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Times New Roman</vt:lpstr>
      <vt:lpstr>Verdana</vt:lpstr>
      <vt:lpstr>Wingdings</vt:lpstr>
      <vt:lpstr>Titles and Photos</vt:lpstr>
      <vt:lpstr>Basic Slides</vt:lpstr>
      <vt:lpstr>Working Together on Health and Safety</vt:lpstr>
      <vt:lpstr>OVERVIEW:</vt:lpstr>
      <vt:lpstr>PowerPoint Presentation</vt:lpstr>
      <vt:lpstr>1</vt:lpstr>
      <vt:lpstr>Reasons for the reforms</vt:lpstr>
      <vt:lpstr>Every year:*</vt:lpstr>
      <vt:lpstr>PowerPoint Presentation</vt:lpstr>
      <vt:lpstr>Roles of WorkSafe and the EPA</vt:lpstr>
      <vt:lpstr>PowerPoint Presentation</vt:lpstr>
      <vt:lpstr>PowerPoint Presentation</vt:lpstr>
      <vt:lpstr>2</vt:lpstr>
      <vt:lpstr>Hazardous substances</vt:lpstr>
      <vt:lpstr>Hazardous substance classifications</vt:lpstr>
      <vt:lpstr>Risk management</vt:lpstr>
      <vt:lpstr>Hierarchy of control measures</vt:lpstr>
      <vt:lpstr>3</vt:lpstr>
      <vt:lpstr>PowerPoint Presentation</vt:lpstr>
      <vt:lpstr>Key changes</vt:lpstr>
      <vt:lpstr>Key changes</vt:lpstr>
      <vt:lpstr>4</vt:lpstr>
      <vt:lpstr>Keep informed</vt:lpstr>
      <vt:lpstr>PowerPoint Presentation</vt:lpstr>
    </vt:vector>
  </TitlesOfParts>
  <Company>Ministry of Economic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Williams</dc:creator>
  <cp:lastModifiedBy>Joanna Daglas</cp:lastModifiedBy>
  <cp:revision>218</cp:revision>
  <cp:lastPrinted>2017-08-03T23:32:41Z</cp:lastPrinted>
  <dcterms:created xsi:type="dcterms:W3CDTF">2017-05-11T04:41:44Z</dcterms:created>
  <dcterms:modified xsi:type="dcterms:W3CDTF">2017-11-22T02:55:12Z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0x010100DB67655984BE4C95A2A4EE944DBF507500504A04934FAD014CAB641C0EC5D7EAE3</vt:lpwstr>
  </property>
  <property fmtid="{D5CDD505-2E9C-101B-9397-08002B2CF9AE}" pid="3" name="WSNZ">
    <vt:lpwstr/>
  </property>
  <property fmtid="{D5CDD505-2E9C-101B-9397-08002B2CF9AE}" pid="4" name="DocumentLocation">
    <vt:lpwstr/>
  </property>
  <property fmtid="{D5CDD505-2E9C-101B-9397-08002B2CF9AE}" pid="5" name="BusinessGroup">
    <vt:lpwstr/>
  </property>
  <property fmtid="{D5CDD505-2E9C-101B-9397-08002B2CF9AE}" pid="6" name="WorkSafeTag">
    <vt:lpwstr/>
  </property>
  <property fmtid="{D5CDD505-2E9C-101B-9397-08002B2CF9AE}" pid="7" name="ANZSIC06">
    <vt:lpwstr/>
  </property>
</Properties>
</file>