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56" r:id="rId5"/>
    <p:sldId id="348" r:id="rId6"/>
    <p:sldId id="379" r:id="rId7"/>
    <p:sldId id="374" r:id="rId8"/>
    <p:sldId id="357" r:id="rId9"/>
    <p:sldId id="380" r:id="rId10"/>
    <p:sldId id="381" r:id="rId11"/>
    <p:sldId id="382" r:id="rId12"/>
    <p:sldId id="383" r:id="rId13"/>
    <p:sldId id="384" r:id="rId14"/>
    <p:sldId id="388" r:id="rId15"/>
    <p:sldId id="389" r:id="rId16"/>
    <p:sldId id="385" r:id="rId17"/>
  </p:sldIdLst>
  <p:sldSz cx="9144000" cy="5143500" type="screen16x9"/>
  <p:notesSz cx="6797675" cy="9926638"/>
  <p:defaultTextStyle>
    <a:defPPr>
      <a:defRPr lang="en-US"/>
    </a:defPPr>
    <a:lvl1pPr marL="0" algn="l" defTabSz="879009" rtl="0" eaLnBrk="1" latinLnBrk="0" hangingPunct="1">
      <a:defRPr sz="1700" kern="1200">
        <a:solidFill>
          <a:schemeClr val="tx1"/>
        </a:solidFill>
        <a:latin typeface="+mn-lt"/>
        <a:ea typeface="+mn-ea"/>
        <a:cs typeface="+mn-cs"/>
      </a:defRPr>
    </a:lvl1pPr>
    <a:lvl2pPr marL="439505" algn="l" defTabSz="879009" rtl="0" eaLnBrk="1" latinLnBrk="0" hangingPunct="1">
      <a:defRPr sz="1700" kern="1200">
        <a:solidFill>
          <a:schemeClr val="tx1"/>
        </a:solidFill>
        <a:latin typeface="+mn-lt"/>
        <a:ea typeface="+mn-ea"/>
        <a:cs typeface="+mn-cs"/>
      </a:defRPr>
    </a:lvl2pPr>
    <a:lvl3pPr marL="879009" algn="l" defTabSz="879009" rtl="0" eaLnBrk="1" latinLnBrk="0" hangingPunct="1">
      <a:defRPr sz="1700" kern="1200">
        <a:solidFill>
          <a:schemeClr val="tx1"/>
        </a:solidFill>
        <a:latin typeface="+mn-lt"/>
        <a:ea typeface="+mn-ea"/>
        <a:cs typeface="+mn-cs"/>
      </a:defRPr>
    </a:lvl3pPr>
    <a:lvl4pPr marL="1318515" algn="l" defTabSz="879009" rtl="0" eaLnBrk="1" latinLnBrk="0" hangingPunct="1">
      <a:defRPr sz="1700" kern="1200">
        <a:solidFill>
          <a:schemeClr val="tx1"/>
        </a:solidFill>
        <a:latin typeface="+mn-lt"/>
        <a:ea typeface="+mn-ea"/>
        <a:cs typeface="+mn-cs"/>
      </a:defRPr>
    </a:lvl4pPr>
    <a:lvl5pPr marL="1758018" algn="l" defTabSz="879009" rtl="0" eaLnBrk="1" latinLnBrk="0" hangingPunct="1">
      <a:defRPr sz="1700" kern="1200">
        <a:solidFill>
          <a:schemeClr val="tx1"/>
        </a:solidFill>
        <a:latin typeface="+mn-lt"/>
        <a:ea typeface="+mn-ea"/>
        <a:cs typeface="+mn-cs"/>
      </a:defRPr>
    </a:lvl5pPr>
    <a:lvl6pPr marL="2197524" algn="l" defTabSz="879009" rtl="0" eaLnBrk="1" latinLnBrk="0" hangingPunct="1">
      <a:defRPr sz="1700" kern="1200">
        <a:solidFill>
          <a:schemeClr val="tx1"/>
        </a:solidFill>
        <a:latin typeface="+mn-lt"/>
        <a:ea typeface="+mn-ea"/>
        <a:cs typeface="+mn-cs"/>
      </a:defRPr>
    </a:lvl6pPr>
    <a:lvl7pPr marL="2637028" algn="l" defTabSz="879009" rtl="0" eaLnBrk="1" latinLnBrk="0" hangingPunct="1">
      <a:defRPr sz="1700" kern="1200">
        <a:solidFill>
          <a:schemeClr val="tx1"/>
        </a:solidFill>
        <a:latin typeface="+mn-lt"/>
        <a:ea typeface="+mn-ea"/>
        <a:cs typeface="+mn-cs"/>
      </a:defRPr>
    </a:lvl7pPr>
    <a:lvl8pPr marL="3076534" algn="l" defTabSz="879009" rtl="0" eaLnBrk="1" latinLnBrk="0" hangingPunct="1">
      <a:defRPr sz="1700" kern="1200">
        <a:solidFill>
          <a:schemeClr val="tx1"/>
        </a:solidFill>
        <a:latin typeface="+mn-lt"/>
        <a:ea typeface="+mn-ea"/>
        <a:cs typeface="+mn-cs"/>
      </a:defRPr>
    </a:lvl8pPr>
    <a:lvl9pPr marL="3516038" algn="l" defTabSz="879009"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C649"/>
    <a:srgbClr val="FF6900"/>
    <a:srgbClr val="FBE122"/>
    <a:srgbClr val="006272"/>
    <a:srgbClr val="753BBD"/>
    <a:srgbClr val="DF19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73563" autoAdjust="0"/>
  </p:normalViewPr>
  <p:slideViewPr>
    <p:cSldViewPr>
      <p:cViewPr varScale="1">
        <p:scale>
          <a:sx n="78" d="100"/>
          <a:sy n="78" d="100"/>
        </p:scale>
        <p:origin x="954"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2" d="100"/>
          <a:sy n="72" d="100"/>
        </p:scale>
        <p:origin x="-3210"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1D84F4D-64A3-4DD0-A147-A3D3ACF80EF4}" type="datetimeFigureOut">
              <a:rPr lang="en-NZ" smtClean="0"/>
              <a:t>26/08/2016</a:t>
            </a:fld>
            <a:endParaRPr lang="en-NZ"/>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F78E099-09AF-400E-ABD9-BE4B9BD898BD}" type="slidenum">
              <a:rPr lang="en-NZ" smtClean="0"/>
              <a:t>‹#›</a:t>
            </a:fld>
            <a:endParaRPr lang="en-NZ"/>
          </a:p>
        </p:txBody>
      </p:sp>
    </p:spTree>
    <p:extLst>
      <p:ext uri="{BB962C8B-B14F-4D97-AF65-F5344CB8AC3E}">
        <p14:creationId xmlns:p14="http://schemas.microsoft.com/office/powerpoint/2010/main" val="1983116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8483DDAA-B36F-4BB3-AB5B-943016DCAE22}" type="datetimeFigureOut">
              <a:rPr lang="en-NZ" smtClean="0"/>
              <a:t>26/08/2016</a:t>
            </a:fld>
            <a:endParaRPr lang="en-NZ"/>
          </a:p>
        </p:txBody>
      </p:sp>
      <p:sp>
        <p:nvSpPr>
          <p:cNvPr id="4" name="Slide Image Placeholder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312" tIns="45656" rIns="91312" bIns="45656"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312" tIns="45656" rIns="91312" bIns="45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D9609598-AAA1-4E2C-9837-F4F650CC1434}" type="slidenum">
              <a:rPr lang="en-NZ" smtClean="0"/>
              <a:t>‹#›</a:t>
            </a:fld>
            <a:endParaRPr lang="en-NZ"/>
          </a:p>
        </p:txBody>
      </p:sp>
    </p:spTree>
    <p:extLst>
      <p:ext uri="{BB962C8B-B14F-4D97-AF65-F5344CB8AC3E}">
        <p14:creationId xmlns:p14="http://schemas.microsoft.com/office/powerpoint/2010/main" val="1027042473"/>
      </p:ext>
    </p:extLst>
  </p:cSld>
  <p:clrMap bg1="lt1" tx1="dk1" bg2="lt2" tx2="dk2" accent1="accent1" accent2="accent2" accent3="accent3" accent4="accent4" accent5="accent5" accent6="accent6" hlink="hlink" folHlink="folHlink"/>
  <p:notesStyle>
    <a:lvl1pPr marL="0" algn="l" defTabSz="879009" rtl="0" eaLnBrk="1" latinLnBrk="0" hangingPunct="1">
      <a:defRPr sz="1100" kern="1200">
        <a:solidFill>
          <a:schemeClr val="tx1"/>
        </a:solidFill>
        <a:latin typeface="+mn-lt"/>
        <a:ea typeface="+mn-ea"/>
        <a:cs typeface="+mn-cs"/>
      </a:defRPr>
    </a:lvl1pPr>
    <a:lvl2pPr marL="439505" algn="l" defTabSz="879009" rtl="0" eaLnBrk="1" latinLnBrk="0" hangingPunct="1">
      <a:defRPr sz="1100" kern="1200">
        <a:solidFill>
          <a:schemeClr val="tx1"/>
        </a:solidFill>
        <a:latin typeface="+mn-lt"/>
        <a:ea typeface="+mn-ea"/>
        <a:cs typeface="+mn-cs"/>
      </a:defRPr>
    </a:lvl2pPr>
    <a:lvl3pPr marL="879009" algn="l" defTabSz="879009" rtl="0" eaLnBrk="1" latinLnBrk="0" hangingPunct="1">
      <a:defRPr sz="1100" kern="1200">
        <a:solidFill>
          <a:schemeClr val="tx1"/>
        </a:solidFill>
        <a:latin typeface="+mn-lt"/>
        <a:ea typeface="+mn-ea"/>
        <a:cs typeface="+mn-cs"/>
      </a:defRPr>
    </a:lvl3pPr>
    <a:lvl4pPr marL="1318515" algn="l" defTabSz="879009" rtl="0" eaLnBrk="1" latinLnBrk="0" hangingPunct="1">
      <a:defRPr sz="1100" kern="1200">
        <a:solidFill>
          <a:schemeClr val="tx1"/>
        </a:solidFill>
        <a:latin typeface="+mn-lt"/>
        <a:ea typeface="+mn-ea"/>
        <a:cs typeface="+mn-cs"/>
      </a:defRPr>
    </a:lvl4pPr>
    <a:lvl5pPr marL="1758018" algn="l" defTabSz="879009" rtl="0" eaLnBrk="1" latinLnBrk="0" hangingPunct="1">
      <a:defRPr sz="1100" kern="1200">
        <a:solidFill>
          <a:schemeClr val="tx1"/>
        </a:solidFill>
        <a:latin typeface="+mn-lt"/>
        <a:ea typeface="+mn-ea"/>
        <a:cs typeface="+mn-cs"/>
      </a:defRPr>
    </a:lvl5pPr>
    <a:lvl6pPr marL="2197524" algn="l" defTabSz="879009" rtl="0" eaLnBrk="1" latinLnBrk="0" hangingPunct="1">
      <a:defRPr sz="1100" kern="1200">
        <a:solidFill>
          <a:schemeClr val="tx1"/>
        </a:solidFill>
        <a:latin typeface="+mn-lt"/>
        <a:ea typeface="+mn-ea"/>
        <a:cs typeface="+mn-cs"/>
      </a:defRPr>
    </a:lvl6pPr>
    <a:lvl7pPr marL="2637028" algn="l" defTabSz="879009" rtl="0" eaLnBrk="1" latinLnBrk="0" hangingPunct="1">
      <a:defRPr sz="1100" kern="1200">
        <a:solidFill>
          <a:schemeClr val="tx1"/>
        </a:solidFill>
        <a:latin typeface="+mn-lt"/>
        <a:ea typeface="+mn-ea"/>
        <a:cs typeface="+mn-cs"/>
      </a:defRPr>
    </a:lvl7pPr>
    <a:lvl8pPr marL="3076534" algn="l" defTabSz="879009" rtl="0" eaLnBrk="1" latinLnBrk="0" hangingPunct="1">
      <a:defRPr sz="1100" kern="1200">
        <a:solidFill>
          <a:schemeClr val="tx1"/>
        </a:solidFill>
        <a:latin typeface="+mn-lt"/>
        <a:ea typeface="+mn-ea"/>
        <a:cs typeface="+mn-cs"/>
      </a:defRPr>
    </a:lvl8pPr>
    <a:lvl9pPr marL="3516038" algn="l" defTabSz="87900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pPr marL="0" indent="0">
              <a:buFont typeface="Arial" pitchFamily="34" charset="0"/>
              <a:buNone/>
            </a:pPr>
            <a:endParaRPr lang="en-NZ" dirty="0"/>
          </a:p>
        </p:txBody>
      </p:sp>
      <p:sp>
        <p:nvSpPr>
          <p:cNvPr id="4" name="Slide Number Placeholder 3"/>
          <p:cNvSpPr>
            <a:spLocks noGrp="1"/>
          </p:cNvSpPr>
          <p:nvPr>
            <p:ph type="sldNum" sz="quarter" idx="10"/>
          </p:nvPr>
        </p:nvSpPr>
        <p:spPr/>
        <p:txBody>
          <a:bodyPr/>
          <a:lstStyle/>
          <a:p>
            <a:fld id="{D9609598-AAA1-4E2C-9837-F4F650CC1434}" type="slidenum">
              <a:rPr lang="en-NZ" smtClean="0"/>
              <a:t>1</a:t>
            </a:fld>
            <a:endParaRPr lang="en-NZ"/>
          </a:p>
        </p:txBody>
      </p:sp>
    </p:spTree>
    <p:extLst>
      <p:ext uri="{BB962C8B-B14F-4D97-AF65-F5344CB8AC3E}">
        <p14:creationId xmlns:p14="http://schemas.microsoft.com/office/powerpoint/2010/main" val="316550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9609598-AAA1-4E2C-9837-F4F650CC1434}" type="slidenum">
              <a:rPr lang="en-NZ" smtClean="0"/>
              <a:t>10</a:t>
            </a:fld>
            <a:endParaRPr lang="en-NZ"/>
          </a:p>
        </p:txBody>
      </p:sp>
    </p:spTree>
    <p:extLst>
      <p:ext uri="{BB962C8B-B14F-4D97-AF65-F5344CB8AC3E}">
        <p14:creationId xmlns:p14="http://schemas.microsoft.com/office/powerpoint/2010/main" val="717849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9609598-AAA1-4E2C-9837-F4F650CC1434}" type="slidenum">
              <a:rPr lang="en-NZ" smtClean="0"/>
              <a:t>11</a:t>
            </a:fld>
            <a:endParaRPr lang="en-NZ"/>
          </a:p>
        </p:txBody>
      </p:sp>
    </p:spTree>
    <p:extLst>
      <p:ext uri="{BB962C8B-B14F-4D97-AF65-F5344CB8AC3E}">
        <p14:creationId xmlns:p14="http://schemas.microsoft.com/office/powerpoint/2010/main" val="1176282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9609598-AAA1-4E2C-9837-F4F650CC1434}" type="slidenum">
              <a:rPr lang="en-NZ" smtClean="0"/>
              <a:t>12</a:t>
            </a:fld>
            <a:endParaRPr lang="en-NZ"/>
          </a:p>
        </p:txBody>
      </p:sp>
    </p:spTree>
    <p:extLst>
      <p:ext uri="{BB962C8B-B14F-4D97-AF65-F5344CB8AC3E}">
        <p14:creationId xmlns:p14="http://schemas.microsoft.com/office/powerpoint/2010/main" val="195768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9609598-AAA1-4E2C-9837-F4F650CC1434}" type="slidenum">
              <a:rPr lang="en-NZ" smtClean="0"/>
              <a:t>13</a:t>
            </a:fld>
            <a:endParaRPr lang="en-NZ"/>
          </a:p>
        </p:txBody>
      </p:sp>
    </p:spTree>
    <p:extLst>
      <p:ext uri="{BB962C8B-B14F-4D97-AF65-F5344CB8AC3E}">
        <p14:creationId xmlns:p14="http://schemas.microsoft.com/office/powerpoint/2010/main" val="194772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NZ" sz="1100" b="1" dirty="0" smtClean="0">
                <a:effectLst/>
                <a:latin typeface="+mn-lt"/>
                <a:ea typeface="Calibri"/>
                <a:cs typeface="Times New Roman"/>
              </a:rPr>
              <a:t>July 2013</a:t>
            </a:r>
            <a:r>
              <a:rPr lang="en-NZ" sz="1100" dirty="0" smtClean="0">
                <a:effectLst/>
                <a:latin typeface="+mn-lt"/>
                <a:ea typeface="Calibri"/>
                <a:cs typeface="Times New Roman"/>
              </a:rPr>
              <a:t> – Cabinet decided to transfer the regulation of work involving hazardous substances from the HSNO Act to the new HSW Act. This decision formed part of the Government’s response to the Report of the Independent Taskforce on Workplace Health and Safety.</a:t>
            </a:r>
          </a:p>
          <a:p>
            <a:pPr>
              <a:lnSpc>
                <a:spcPct val="115000"/>
              </a:lnSpc>
              <a:spcAft>
                <a:spcPts val="1000"/>
              </a:spcAft>
            </a:pPr>
            <a:endParaRPr lang="en-NZ" sz="1100" dirty="0" smtClean="0">
              <a:effectLst/>
              <a:latin typeface="+mn-lt"/>
              <a:ea typeface="Calibri"/>
              <a:cs typeface="Times New Roman"/>
            </a:endParaRPr>
          </a:p>
          <a:p>
            <a:pPr>
              <a:lnSpc>
                <a:spcPct val="115000"/>
              </a:lnSpc>
              <a:spcAft>
                <a:spcPts val="1000"/>
              </a:spcAft>
            </a:pPr>
            <a:r>
              <a:rPr lang="en-NZ" sz="1100" b="1" dirty="0" smtClean="0">
                <a:effectLst/>
                <a:latin typeface="+mn-lt"/>
                <a:ea typeface="Calibri"/>
                <a:cs typeface="Times New Roman"/>
              </a:rPr>
              <a:t>March 2015</a:t>
            </a:r>
            <a:r>
              <a:rPr lang="en-NZ" sz="1100" dirty="0" smtClean="0">
                <a:effectLst/>
                <a:latin typeface="+mn-lt"/>
                <a:ea typeface="Calibri"/>
                <a:cs typeface="Times New Roman"/>
              </a:rPr>
              <a:t> – Cabinet made the majority of the policy decisions in relation to new HSW (Hazardous Substances) Regulations following public consultation on the policy proposals. </a:t>
            </a:r>
          </a:p>
          <a:p>
            <a:pPr>
              <a:lnSpc>
                <a:spcPct val="115000"/>
              </a:lnSpc>
              <a:spcAft>
                <a:spcPts val="1000"/>
              </a:spcAft>
            </a:pPr>
            <a:r>
              <a:rPr lang="en-NZ" sz="1100" dirty="0" smtClean="0">
                <a:effectLst/>
                <a:latin typeface="+mn-lt"/>
                <a:ea typeface="Calibri"/>
                <a:cs typeface="Times New Roman"/>
              </a:rPr>
              <a:t>It was agreed that these regulations would largely consolidate existing HSNO requirements into one place and that minor and/or technical changes would be made to those requirements in order to simplify them to the extent possible in the short term </a:t>
            </a:r>
            <a:r>
              <a:rPr lang="en-NZ" sz="1100" b="1" dirty="0" smtClean="0">
                <a:effectLst/>
                <a:latin typeface="+mn-lt"/>
                <a:ea typeface="Calibri"/>
                <a:cs typeface="Times New Roman"/>
              </a:rPr>
              <a:t>(Phase 1).</a:t>
            </a:r>
            <a:r>
              <a:rPr lang="en-NZ" sz="1100" dirty="0" smtClean="0">
                <a:effectLst/>
                <a:latin typeface="+mn-lt"/>
                <a:ea typeface="Calibri"/>
                <a:cs typeface="Times New Roman"/>
              </a:rPr>
              <a:t> A more substantive review of the transferred requirements would be commenced, within 2 years of the new regulations coming into force, to ensure those requirements are fit-for-purpose and to simplify them for users to the full extent possible </a:t>
            </a:r>
            <a:r>
              <a:rPr lang="en-NZ" sz="1100" b="1" dirty="0" smtClean="0">
                <a:effectLst/>
                <a:latin typeface="+mn-lt"/>
                <a:ea typeface="Calibri"/>
                <a:cs typeface="Times New Roman"/>
              </a:rPr>
              <a:t>(Phase 2).</a:t>
            </a:r>
          </a:p>
          <a:p>
            <a:pPr>
              <a:lnSpc>
                <a:spcPct val="115000"/>
              </a:lnSpc>
              <a:spcAft>
                <a:spcPts val="1000"/>
              </a:spcAft>
            </a:pPr>
            <a:endParaRPr lang="en-NZ" sz="1100" dirty="0" smtClean="0">
              <a:effectLst/>
              <a:latin typeface="+mn-lt"/>
              <a:ea typeface="Calibri"/>
              <a:cs typeface="Times New Roman"/>
            </a:endParaRPr>
          </a:p>
          <a:p>
            <a:pPr>
              <a:lnSpc>
                <a:spcPct val="115000"/>
              </a:lnSpc>
              <a:spcAft>
                <a:spcPts val="1000"/>
              </a:spcAft>
            </a:pPr>
            <a:r>
              <a:rPr lang="en-NZ" sz="1100" b="1" dirty="0" smtClean="0">
                <a:effectLst/>
                <a:latin typeface="+mn-lt"/>
                <a:ea typeface="Calibri"/>
                <a:cs typeface="Times New Roman"/>
              </a:rPr>
              <a:t>December 2015 </a:t>
            </a:r>
            <a:r>
              <a:rPr lang="en-NZ" sz="1100" dirty="0" smtClean="0">
                <a:effectLst/>
                <a:latin typeface="+mn-lt"/>
                <a:ea typeface="Calibri"/>
                <a:cs typeface="Times New Roman"/>
              </a:rPr>
              <a:t>– an exposure draft of the HSW (Hazardous Substances) Regulations was released and stakeholders were given 10 weeks to comment. </a:t>
            </a:r>
          </a:p>
          <a:p>
            <a:pPr>
              <a:lnSpc>
                <a:spcPct val="115000"/>
              </a:lnSpc>
              <a:spcAft>
                <a:spcPts val="1000"/>
              </a:spcAft>
            </a:pPr>
            <a:r>
              <a:rPr lang="en-NZ" sz="1100" dirty="0" smtClean="0">
                <a:effectLst/>
                <a:latin typeface="+mn-lt"/>
                <a:ea typeface="Calibri"/>
                <a:cs typeface="Times New Roman"/>
              </a:rPr>
              <a:t>The exposure draft regulations were used to test those residual aspects of the draft regulations that required additional stakeholder consultation</a:t>
            </a:r>
          </a:p>
          <a:p>
            <a:pPr>
              <a:lnSpc>
                <a:spcPct val="115000"/>
              </a:lnSpc>
              <a:spcAft>
                <a:spcPts val="1000"/>
              </a:spcAft>
            </a:pPr>
            <a:endParaRPr lang="en-NZ" sz="1100" dirty="0" smtClean="0">
              <a:effectLst/>
              <a:latin typeface="+mn-lt"/>
              <a:ea typeface="Calibri"/>
              <a:cs typeface="Times New Roman"/>
            </a:endParaRPr>
          </a:p>
          <a:p>
            <a:pPr>
              <a:lnSpc>
                <a:spcPct val="115000"/>
              </a:lnSpc>
              <a:spcAft>
                <a:spcPts val="1000"/>
              </a:spcAft>
            </a:pPr>
            <a:r>
              <a:rPr lang="en-NZ" sz="1100" b="1" dirty="0" smtClean="0">
                <a:effectLst/>
                <a:latin typeface="+mn-lt"/>
                <a:ea typeface="Calibri"/>
                <a:cs typeface="Times New Roman"/>
              </a:rPr>
              <a:t>December 2016</a:t>
            </a:r>
            <a:r>
              <a:rPr lang="en-NZ" sz="1100" dirty="0" smtClean="0">
                <a:effectLst/>
                <a:latin typeface="+mn-lt"/>
                <a:ea typeface="Calibri"/>
                <a:cs typeface="Times New Roman"/>
              </a:rPr>
              <a:t> – MBIE expect the HSW (Hazardous Substances) Regulations to be made by this date </a:t>
            </a:r>
          </a:p>
          <a:p>
            <a:pPr>
              <a:lnSpc>
                <a:spcPct val="115000"/>
              </a:lnSpc>
              <a:spcAft>
                <a:spcPts val="1000"/>
              </a:spcAft>
            </a:pPr>
            <a:endParaRPr lang="en-NZ" sz="1100" dirty="0" smtClean="0">
              <a:effectLst/>
              <a:latin typeface="+mn-lt"/>
              <a:ea typeface="Calibri"/>
              <a:cs typeface="Times New Roman"/>
            </a:endParaRPr>
          </a:p>
          <a:p>
            <a:pPr>
              <a:lnSpc>
                <a:spcPct val="115000"/>
              </a:lnSpc>
              <a:spcAft>
                <a:spcPts val="1000"/>
              </a:spcAft>
            </a:pPr>
            <a:r>
              <a:rPr lang="en-NZ" sz="1100" b="1" dirty="0" smtClean="0">
                <a:effectLst/>
                <a:latin typeface="+mn-lt"/>
                <a:ea typeface="Calibri"/>
                <a:cs typeface="Times New Roman"/>
              </a:rPr>
              <a:t>July 2017</a:t>
            </a:r>
            <a:r>
              <a:rPr lang="en-NZ" sz="1100" dirty="0" smtClean="0">
                <a:effectLst/>
                <a:latin typeface="+mn-lt"/>
                <a:ea typeface="Calibri"/>
                <a:cs typeface="Times New Roman"/>
              </a:rPr>
              <a:t> – MBIE expect the HSW (Hazardous Substances) Regulations to commence on this date </a:t>
            </a:r>
          </a:p>
          <a:p>
            <a:pPr>
              <a:lnSpc>
                <a:spcPct val="115000"/>
              </a:lnSpc>
              <a:spcAft>
                <a:spcPts val="1000"/>
              </a:spcAft>
            </a:pPr>
            <a:endParaRPr lang="en-NZ" sz="1100" dirty="0" smtClean="0">
              <a:effectLst/>
              <a:latin typeface="+mn-lt"/>
              <a:ea typeface="Calibri"/>
              <a:cs typeface="Times New Roman"/>
            </a:endParaRPr>
          </a:p>
          <a:p>
            <a:pPr>
              <a:lnSpc>
                <a:spcPct val="115000"/>
              </a:lnSpc>
              <a:spcAft>
                <a:spcPts val="1000"/>
              </a:spcAft>
            </a:pPr>
            <a:r>
              <a:rPr lang="en-NZ" sz="1100" b="1" dirty="0" smtClean="0">
                <a:effectLst/>
                <a:latin typeface="+mn-lt"/>
                <a:ea typeface="Calibri"/>
                <a:cs typeface="Times New Roman"/>
              </a:rPr>
              <a:t>Before July 2019</a:t>
            </a:r>
            <a:r>
              <a:rPr lang="en-NZ" sz="1100" dirty="0" smtClean="0">
                <a:effectLst/>
                <a:latin typeface="+mn-lt"/>
                <a:ea typeface="Calibri"/>
                <a:cs typeface="Times New Roman"/>
              </a:rPr>
              <a:t> – commence </a:t>
            </a:r>
            <a:r>
              <a:rPr lang="en-NZ" sz="1100" b="1" dirty="0" smtClean="0">
                <a:effectLst/>
                <a:latin typeface="+mn-lt"/>
                <a:ea typeface="Calibri"/>
                <a:cs typeface="Times New Roman"/>
              </a:rPr>
              <a:t>Phase 2</a:t>
            </a:r>
            <a:r>
              <a:rPr lang="en-NZ" sz="1100" dirty="0" smtClean="0">
                <a:effectLst/>
                <a:latin typeface="+mn-lt"/>
                <a:ea typeface="Calibri"/>
                <a:cs typeface="Times New Roman"/>
              </a:rPr>
              <a:t> review of HSW (Hazardous Substances) Regulations </a:t>
            </a:r>
            <a:endParaRPr lang="en-NZ"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D9609598-AAA1-4E2C-9837-F4F650CC1434}" type="slidenum">
              <a:rPr lang="en-NZ" smtClean="0"/>
              <a:t>2</a:t>
            </a:fld>
            <a:endParaRPr lang="en-NZ"/>
          </a:p>
        </p:txBody>
      </p:sp>
    </p:spTree>
    <p:extLst>
      <p:ext uri="{BB962C8B-B14F-4D97-AF65-F5344CB8AC3E}">
        <p14:creationId xmlns:p14="http://schemas.microsoft.com/office/powerpoint/2010/main" val="351711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9609598-AAA1-4E2C-9837-F4F650CC1434}" type="slidenum">
              <a:rPr lang="en-NZ" smtClean="0"/>
              <a:t>3</a:t>
            </a:fld>
            <a:endParaRPr lang="en-NZ"/>
          </a:p>
        </p:txBody>
      </p:sp>
    </p:spTree>
    <p:extLst>
      <p:ext uri="{BB962C8B-B14F-4D97-AF65-F5344CB8AC3E}">
        <p14:creationId xmlns:p14="http://schemas.microsoft.com/office/powerpoint/2010/main" val="173398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pPr>
              <a:lnSpc>
                <a:spcPct val="115000"/>
              </a:lnSpc>
              <a:spcAft>
                <a:spcPts val="1000"/>
              </a:spcAft>
            </a:pPr>
            <a:r>
              <a:rPr lang="en-NZ" sz="1100" b="1" dirty="0" smtClean="0">
                <a:effectLst/>
                <a:latin typeface="+mn-lt"/>
                <a:ea typeface="Calibri"/>
                <a:cs typeface="Times New Roman"/>
              </a:rPr>
              <a:t>Consultation on the exposure draft HSW (Hazardous Substances) Regulations</a:t>
            </a:r>
          </a:p>
          <a:p>
            <a:pPr>
              <a:lnSpc>
                <a:spcPct val="115000"/>
              </a:lnSpc>
              <a:spcAft>
                <a:spcPts val="1000"/>
              </a:spcAft>
            </a:pPr>
            <a:endParaRPr lang="en-NZ" sz="1100" dirty="0" smtClean="0">
              <a:effectLst/>
              <a:latin typeface="+mn-lt"/>
              <a:ea typeface="Calibri"/>
              <a:cs typeface="Times New Roman"/>
            </a:endParaRPr>
          </a:p>
          <a:p>
            <a:pPr>
              <a:lnSpc>
                <a:spcPct val="115000"/>
              </a:lnSpc>
              <a:spcAft>
                <a:spcPts val="1000"/>
              </a:spcAft>
            </a:pPr>
            <a:r>
              <a:rPr lang="en-NZ" sz="1100" dirty="0" smtClean="0">
                <a:effectLst/>
                <a:latin typeface="+mn-lt"/>
                <a:ea typeface="Calibri"/>
                <a:cs typeface="Times New Roman"/>
              </a:rPr>
              <a:t>MBIE received 138 written submissions on the exposure draft regulations.</a:t>
            </a:r>
          </a:p>
          <a:p>
            <a:pPr>
              <a:lnSpc>
                <a:spcPct val="115000"/>
              </a:lnSpc>
              <a:spcAft>
                <a:spcPts val="1000"/>
              </a:spcAft>
            </a:pPr>
            <a:endParaRPr lang="en-NZ" sz="1100" dirty="0" smtClean="0">
              <a:effectLst/>
              <a:latin typeface="+mn-lt"/>
              <a:ea typeface="Calibri"/>
              <a:cs typeface="Times New Roman"/>
            </a:endParaRPr>
          </a:p>
          <a:p>
            <a:pPr>
              <a:lnSpc>
                <a:spcPct val="115000"/>
              </a:lnSpc>
              <a:spcAft>
                <a:spcPts val="1000"/>
              </a:spcAft>
            </a:pPr>
            <a:r>
              <a:rPr lang="en-NZ" sz="1100" dirty="0" smtClean="0">
                <a:effectLst/>
                <a:latin typeface="+mn-lt"/>
                <a:ea typeface="Calibri"/>
                <a:cs typeface="Times New Roman"/>
              </a:rPr>
              <a:t>In addition to the feedback received from submitters, MBIE also used a specialist guidance group established by WorkSafe New Zealand to test the content of the draft regulations in detail. This group included technical experts as well as worker and industry representatives to ensure a wide range of views were considered.</a:t>
            </a:r>
          </a:p>
          <a:p>
            <a:endParaRPr lang="en-NZ" dirty="0" smtClean="0"/>
          </a:p>
          <a:p>
            <a:endParaRPr lang="en-NZ" dirty="0"/>
          </a:p>
        </p:txBody>
      </p:sp>
      <p:sp>
        <p:nvSpPr>
          <p:cNvPr id="4" name="Slide Number Placeholder 3"/>
          <p:cNvSpPr>
            <a:spLocks noGrp="1"/>
          </p:cNvSpPr>
          <p:nvPr>
            <p:ph type="sldNum" sz="quarter" idx="10"/>
          </p:nvPr>
        </p:nvSpPr>
        <p:spPr/>
        <p:txBody>
          <a:bodyPr/>
          <a:lstStyle/>
          <a:p>
            <a:fld id="{D9609598-AAA1-4E2C-9837-F4F650CC1434}" type="slidenum">
              <a:rPr lang="en-NZ" smtClean="0"/>
              <a:t>4</a:t>
            </a:fld>
            <a:endParaRPr lang="en-NZ"/>
          </a:p>
        </p:txBody>
      </p:sp>
    </p:spTree>
    <p:extLst>
      <p:ext uri="{BB962C8B-B14F-4D97-AF65-F5344CB8AC3E}">
        <p14:creationId xmlns:p14="http://schemas.microsoft.com/office/powerpoint/2010/main" val="351711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NZ" sz="1100" b="1" dirty="0" smtClean="0">
                <a:effectLst/>
                <a:latin typeface="+mn-lt"/>
                <a:ea typeface="Calibri"/>
                <a:cs typeface="Times New Roman"/>
              </a:rPr>
              <a:t>Residual policy matters that were tested</a:t>
            </a:r>
          </a:p>
          <a:p>
            <a:pPr>
              <a:lnSpc>
                <a:spcPct val="115000"/>
              </a:lnSpc>
              <a:spcAft>
                <a:spcPts val="1000"/>
              </a:spcAft>
            </a:pPr>
            <a:endParaRPr lang="en-NZ" sz="1100" dirty="0" smtClean="0">
              <a:effectLst/>
              <a:latin typeface="+mn-lt"/>
              <a:ea typeface="Calibri"/>
              <a:cs typeface="Times New Roman"/>
            </a:endParaRPr>
          </a:p>
          <a:p>
            <a:pPr marL="342900" lvl="0" indent="-342900">
              <a:lnSpc>
                <a:spcPct val="115000"/>
              </a:lnSpc>
              <a:spcAft>
                <a:spcPts val="0"/>
              </a:spcAft>
              <a:buFont typeface="Symbol"/>
              <a:buChar char=""/>
            </a:pPr>
            <a:r>
              <a:rPr lang="en-NZ" sz="1100" dirty="0" smtClean="0">
                <a:effectLst/>
                <a:latin typeface="+mn-lt"/>
                <a:ea typeface="Calibri"/>
                <a:cs typeface="Times New Roman"/>
              </a:rPr>
              <a:t>storage requirements for higher hazard toxic and corrosive substances; </a:t>
            </a:r>
          </a:p>
          <a:p>
            <a:pPr marL="342900" lvl="0" indent="-342900">
              <a:lnSpc>
                <a:spcPct val="115000"/>
              </a:lnSpc>
              <a:spcAft>
                <a:spcPts val="0"/>
              </a:spcAft>
              <a:buFont typeface="Symbol"/>
              <a:buChar char=""/>
            </a:pPr>
            <a:endParaRPr lang="en-NZ" sz="1100" dirty="0" smtClean="0">
              <a:effectLst/>
              <a:latin typeface="+mn-lt"/>
              <a:ea typeface="Calibri"/>
              <a:cs typeface="Times New Roman"/>
            </a:endParaRPr>
          </a:p>
          <a:p>
            <a:pPr marL="342900" lvl="0" indent="-342900">
              <a:lnSpc>
                <a:spcPct val="115000"/>
              </a:lnSpc>
              <a:spcAft>
                <a:spcPts val="1000"/>
              </a:spcAft>
              <a:buFont typeface="Symbol"/>
              <a:buChar char=""/>
            </a:pPr>
            <a:r>
              <a:rPr lang="en-NZ" sz="1100" dirty="0" smtClean="0">
                <a:effectLst/>
                <a:latin typeface="+mn-lt"/>
                <a:ea typeface="Calibri"/>
                <a:cs typeface="Times New Roman"/>
              </a:rPr>
              <a:t>not continuing approved handler certification;</a:t>
            </a:r>
            <a:endParaRPr lang="en-NZ"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D9609598-AAA1-4E2C-9837-F4F650CC1434}" type="slidenum">
              <a:rPr lang="en-NZ" smtClean="0"/>
              <a:t>5</a:t>
            </a:fld>
            <a:endParaRPr lang="en-NZ"/>
          </a:p>
        </p:txBody>
      </p:sp>
    </p:spTree>
    <p:extLst>
      <p:ext uri="{BB962C8B-B14F-4D97-AF65-F5344CB8AC3E}">
        <p14:creationId xmlns:p14="http://schemas.microsoft.com/office/powerpoint/2010/main" val="3517117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9609598-AAA1-4E2C-9837-F4F650CC1434}" type="slidenum">
              <a:rPr lang="en-NZ" smtClean="0"/>
              <a:t>6</a:t>
            </a:fld>
            <a:endParaRPr lang="en-NZ"/>
          </a:p>
        </p:txBody>
      </p:sp>
    </p:spTree>
    <p:extLst>
      <p:ext uri="{BB962C8B-B14F-4D97-AF65-F5344CB8AC3E}">
        <p14:creationId xmlns:p14="http://schemas.microsoft.com/office/powerpoint/2010/main" val="286346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9609598-AAA1-4E2C-9837-F4F650CC1434}" type="slidenum">
              <a:rPr lang="en-NZ" smtClean="0"/>
              <a:t>7</a:t>
            </a:fld>
            <a:endParaRPr lang="en-NZ"/>
          </a:p>
        </p:txBody>
      </p:sp>
    </p:spTree>
    <p:extLst>
      <p:ext uri="{BB962C8B-B14F-4D97-AF65-F5344CB8AC3E}">
        <p14:creationId xmlns:p14="http://schemas.microsoft.com/office/powerpoint/2010/main" val="153501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9609598-AAA1-4E2C-9837-F4F650CC1434}" type="slidenum">
              <a:rPr lang="en-NZ" smtClean="0"/>
              <a:t>8</a:t>
            </a:fld>
            <a:endParaRPr lang="en-NZ"/>
          </a:p>
        </p:txBody>
      </p:sp>
    </p:spTree>
    <p:extLst>
      <p:ext uri="{BB962C8B-B14F-4D97-AF65-F5344CB8AC3E}">
        <p14:creationId xmlns:p14="http://schemas.microsoft.com/office/powerpoint/2010/main" val="212386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9609598-AAA1-4E2C-9837-F4F650CC1434}" type="slidenum">
              <a:rPr lang="en-NZ" smtClean="0"/>
              <a:t>9</a:t>
            </a:fld>
            <a:endParaRPr lang="en-NZ"/>
          </a:p>
        </p:txBody>
      </p:sp>
    </p:spTree>
    <p:extLst>
      <p:ext uri="{BB962C8B-B14F-4D97-AF65-F5344CB8AC3E}">
        <p14:creationId xmlns:p14="http://schemas.microsoft.com/office/powerpoint/2010/main" val="229205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3"/>
            <a:ext cx="7772400" cy="1102519"/>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439505" indent="0" algn="ctr">
              <a:buNone/>
              <a:defRPr>
                <a:solidFill>
                  <a:schemeClr val="tx1">
                    <a:tint val="75000"/>
                  </a:schemeClr>
                </a:solidFill>
              </a:defRPr>
            </a:lvl2pPr>
            <a:lvl3pPr marL="879009" indent="0" algn="ctr">
              <a:buNone/>
              <a:defRPr>
                <a:solidFill>
                  <a:schemeClr val="tx1">
                    <a:tint val="75000"/>
                  </a:schemeClr>
                </a:solidFill>
              </a:defRPr>
            </a:lvl3pPr>
            <a:lvl4pPr marL="1318515" indent="0" algn="ctr">
              <a:buNone/>
              <a:defRPr>
                <a:solidFill>
                  <a:schemeClr val="tx1">
                    <a:tint val="75000"/>
                  </a:schemeClr>
                </a:solidFill>
              </a:defRPr>
            </a:lvl4pPr>
            <a:lvl5pPr marL="1758018" indent="0" algn="ctr">
              <a:buNone/>
              <a:defRPr>
                <a:solidFill>
                  <a:schemeClr val="tx1">
                    <a:tint val="75000"/>
                  </a:schemeClr>
                </a:solidFill>
              </a:defRPr>
            </a:lvl5pPr>
            <a:lvl6pPr marL="2197524" indent="0" algn="ctr">
              <a:buNone/>
              <a:defRPr>
                <a:solidFill>
                  <a:schemeClr val="tx1">
                    <a:tint val="75000"/>
                  </a:schemeClr>
                </a:solidFill>
              </a:defRPr>
            </a:lvl6pPr>
            <a:lvl7pPr marL="2637028" indent="0" algn="ctr">
              <a:buNone/>
              <a:defRPr>
                <a:solidFill>
                  <a:schemeClr val="tx1">
                    <a:tint val="75000"/>
                  </a:schemeClr>
                </a:solidFill>
              </a:defRPr>
            </a:lvl7pPr>
            <a:lvl8pPr marL="3076534" indent="0" algn="ctr">
              <a:buNone/>
              <a:defRPr>
                <a:solidFill>
                  <a:schemeClr val="tx1">
                    <a:tint val="75000"/>
                  </a:schemeClr>
                </a:solidFill>
              </a:defRPr>
            </a:lvl8pPr>
            <a:lvl9pPr marL="3516038"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493A5ED7-030B-4680-9CD4-774F853FA3BB}" type="datetimeFigureOut">
              <a:rPr lang="en-NZ" smtClean="0">
                <a:solidFill>
                  <a:prstClr val="black">
                    <a:tint val="75000"/>
                  </a:prstClr>
                </a:solidFill>
              </a:rPr>
              <a:pPr/>
              <a:t>26/08/2016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174E7BFA-C2EB-4FFB-8885-8B0B0BB0F9F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51652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93A5ED7-030B-4680-9CD4-774F853FA3BB}" type="datetimeFigureOut">
              <a:rPr lang="en-NZ" smtClean="0">
                <a:solidFill>
                  <a:prstClr val="black">
                    <a:tint val="75000"/>
                  </a:prstClr>
                </a:solidFill>
              </a:rPr>
              <a:pPr/>
              <a:t>26/08/2016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174E7BFA-C2EB-4FFB-8885-8B0B0BB0F9F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0536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93A5ED7-030B-4680-9CD4-774F853FA3BB}" type="datetimeFigureOut">
              <a:rPr lang="en-NZ" smtClean="0">
                <a:solidFill>
                  <a:prstClr val="black">
                    <a:tint val="75000"/>
                  </a:prstClr>
                </a:solidFill>
              </a:rPr>
              <a:pPr/>
              <a:t>26/08/2016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174E7BFA-C2EB-4FFB-8885-8B0B0BB0F9F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078987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93A5ED7-030B-4680-9CD4-774F853FA3BB}" type="datetimeFigureOut">
              <a:rPr lang="en-NZ" smtClean="0">
                <a:solidFill>
                  <a:prstClr val="black">
                    <a:tint val="75000"/>
                  </a:prstClr>
                </a:solidFill>
              </a:rPr>
              <a:pPr/>
              <a:t>26/08/2016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174E7BFA-C2EB-4FFB-8885-8B0B0BB0F9F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28624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8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900">
                <a:solidFill>
                  <a:schemeClr val="tx1">
                    <a:tint val="75000"/>
                  </a:schemeClr>
                </a:solidFill>
              </a:defRPr>
            </a:lvl1pPr>
            <a:lvl2pPr marL="439505" indent="0">
              <a:buNone/>
              <a:defRPr sz="1700">
                <a:solidFill>
                  <a:schemeClr val="tx1">
                    <a:tint val="75000"/>
                  </a:schemeClr>
                </a:solidFill>
              </a:defRPr>
            </a:lvl2pPr>
            <a:lvl3pPr marL="879009" indent="0">
              <a:buNone/>
              <a:defRPr sz="1500">
                <a:solidFill>
                  <a:schemeClr val="tx1">
                    <a:tint val="75000"/>
                  </a:schemeClr>
                </a:solidFill>
              </a:defRPr>
            </a:lvl3pPr>
            <a:lvl4pPr marL="1318515" indent="0">
              <a:buNone/>
              <a:defRPr sz="1400">
                <a:solidFill>
                  <a:schemeClr val="tx1">
                    <a:tint val="75000"/>
                  </a:schemeClr>
                </a:solidFill>
              </a:defRPr>
            </a:lvl4pPr>
            <a:lvl5pPr marL="1758018" indent="0">
              <a:buNone/>
              <a:defRPr sz="1400">
                <a:solidFill>
                  <a:schemeClr val="tx1">
                    <a:tint val="75000"/>
                  </a:schemeClr>
                </a:solidFill>
              </a:defRPr>
            </a:lvl5pPr>
            <a:lvl6pPr marL="2197524" indent="0">
              <a:buNone/>
              <a:defRPr sz="1400">
                <a:solidFill>
                  <a:schemeClr val="tx1">
                    <a:tint val="75000"/>
                  </a:schemeClr>
                </a:solidFill>
              </a:defRPr>
            </a:lvl6pPr>
            <a:lvl7pPr marL="2637028" indent="0">
              <a:buNone/>
              <a:defRPr sz="1400">
                <a:solidFill>
                  <a:schemeClr val="tx1">
                    <a:tint val="75000"/>
                  </a:schemeClr>
                </a:solidFill>
              </a:defRPr>
            </a:lvl7pPr>
            <a:lvl8pPr marL="3076534" indent="0">
              <a:buNone/>
              <a:defRPr sz="1400">
                <a:solidFill>
                  <a:schemeClr val="tx1">
                    <a:tint val="75000"/>
                  </a:schemeClr>
                </a:solidFill>
              </a:defRPr>
            </a:lvl8pPr>
            <a:lvl9pPr marL="351603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A5ED7-030B-4680-9CD4-774F853FA3BB}" type="datetimeFigureOut">
              <a:rPr lang="en-NZ" smtClean="0">
                <a:solidFill>
                  <a:prstClr val="black">
                    <a:tint val="75000"/>
                  </a:prstClr>
                </a:solidFill>
              </a:rPr>
              <a:pPr/>
              <a:t>26/08/2016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174E7BFA-C2EB-4FFB-8885-8B0B0BB0F9F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98149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200151"/>
            <a:ext cx="4038600" cy="3394472"/>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200151"/>
            <a:ext cx="4038600" cy="3394472"/>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493A5ED7-030B-4680-9CD4-774F853FA3BB}" type="datetimeFigureOut">
              <a:rPr lang="en-NZ" smtClean="0">
                <a:solidFill>
                  <a:prstClr val="black">
                    <a:tint val="75000"/>
                  </a:prstClr>
                </a:solidFill>
              </a:rPr>
              <a:pPr/>
              <a:t>26/08/2016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174E7BFA-C2EB-4FFB-8885-8B0B0BB0F9F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27050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300" b="1"/>
            </a:lvl1pPr>
            <a:lvl2pPr marL="439505" indent="0">
              <a:buNone/>
              <a:defRPr sz="1900" b="1"/>
            </a:lvl2pPr>
            <a:lvl3pPr marL="879009" indent="0">
              <a:buNone/>
              <a:defRPr sz="1700" b="1"/>
            </a:lvl3pPr>
            <a:lvl4pPr marL="1318515" indent="0">
              <a:buNone/>
              <a:defRPr sz="1500" b="1"/>
            </a:lvl4pPr>
            <a:lvl5pPr marL="1758018" indent="0">
              <a:buNone/>
              <a:defRPr sz="1500" b="1"/>
            </a:lvl5pPr>
            <a:lvl6pPr marL="2197524" indent="0">
              <a:buNone/>
              <a:defRPr sz="1500" b="1"/>
            </a:lvl6pPr>
            <a:lvl7pPr marL="2637028" indent="0">
              <a:buNone/>
              <a:defRPr sz="1500" b="1"/>
            </a:lvl7pPr>
            <a:lvl8pPr marL="3076534" indent="0">
              <a:buNone/>
              <a:defRPr sz="1500" b="1"/>
            </a:lvl8pPr>
            <a:lvl9pPr marL="351603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300" b="1"/>
            </a:lvl1pPr>
            <a:lvl2pPr marL="439505" indent="0">
              <a:buNone/>
              <a:defRPr sz="1900" b="1"/>
            </a:lvl2pPr>
            <a:lvl3pPr marL="879009" indent="0">
              <a:buNone/>
              <a:defRPr sz="1700" b="1"/>
            </a:lvl3pPr>
            <a:lvl4pPr marL="1318515" indent="0">
              <a:buNone/>
              <a:defRPr sz="1500" b="1"/>
            </a:lvl4pPr>
            <a:lvl5pPr marL="1758018" indent="0">
              <a:buNone/>
              <a:defRPr sz="1500" b="1"/>
            </a:lvl5pPr>
            <a:lvl6pPr marL="2197524" indent="0">
              <a:buNone/>
              <a:defRPr sz="1500" b="1"/>
            </a:lvl6pPr>
            <a:lvl7pPr marL="2637028" indent="0">
              <a:buNone/>
              <a:defRPr sz="1500" b="1"/>
            </a:lvl7pPr>
            <a:lvl8pPr marL="3076534" indent="0">
              <a:buNone/>
              <a:defRPr sz="1500" b="1"/>
            </a:lvl8pPr>
            <a:lvl9pPr marL="351603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33" y="1631157"/>
            <a:ext cx="4041775" cy="296346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493A5ED7-030B-4680-9CD4-774F853FA3BB}" type="datetimeFigureOut">
              <a:rPr lang="en-NZ" smtClean="0">
                <a:solidFill>
                  <a:prstClr val="black">
                    <a:tint val="75000"/>
                  </a:prstClr>
                </a:solidFill>
              </a:rPr>
              <a:pPr/>
              <a:t>26/08/2016</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174E7BFA-C2EB-4FFB-8885-8B0B0BB0F9F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33179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493A5ED7-030B-4680-9CD4-774F853FA3BB}" type="datetimeFigureOut">
              <a:rPr lang="en-NZ" smtClean="0">
                <a:solidFill>
                  <a:prstClr val="black">
                    <a:tint val="75000"/>
                  </a:prstClr>
                </a:solidFill>
              </a:rPr>
              <a:pPr/>
              <a:t>26/08/2016</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174E7BFA-C2EB-4FFB-8885-8B0B0BB0F9F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67374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A5ED7-030B-4680-9CD4-774F853FA3BB}" type="datetimeFigureOut">
              <a:rPr lang="en-NZ" smtClean="0">
                <a:solidFill>
                  <a:prstClr val="black">
                    <a:tint val="75000"/>
                  </a:prstClr>
                </a:solidFill>
              </a:rPr>
              <a:pPr/>
              <a:t>26/08/2016</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174E7BFA-C2EB-4FFB-8885-8B0B0BB0F9F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13841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04790"/>
            <a:ext cx="3008313" cy="871538"/>
          </a:xfrm>
        </p:spPr>
        <p:txBody>
          <a:bodyPr anchor="b"/>
          <a:lstStyle>
            <a:lvl1pPr algn="l">
              <a:defRPr sz="1900" b="1"/>
            </a:lvl1pPr>
          </a:lstStyle>
          <a:p>
            <a:r>
              <a:rPr lang="en-US" smtClean="0"/>
              <a:t>Click to edit Master title style</a:t>
            </a:r>
            <a:endParaRPr lang="en-NZ"/>
          </a:p>
        </p:txBody>
      </p:sp>
      <p:sp>
        <p:nvSpPr>
          <p:cNvPr id="3" name="Content Placeholder 2"/>
          <p:cNvSpPr>
            <a:spLocks noGrp="1"/>
          </p:cNvSpPr>
          <p:nvPr>
            <p:ph idx="1"/>
          </p:nvPr>
        </p:nvSpPr>
        <p:spPr>
          <a:xfrm>
            <a:off x="3575050" y="204793"/>
            <a:ext cx="5111750" cy="4389835"/>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10" y="1076328"/>
            <a:ext cx="3008313" cy="3518297"/>
          </a:xfrm>
        </p:spPr>
        <p:txBody>
          <a:bodyPr/>
          <a:lstStyle>
            <a:lvl1pPr marL="0" indent="0">
              <a:buNone/>
              <a:defRPr sz="1400"/>
            </a:lvl1pPr>
            <a:lvl2pPr marL="439505" indent="0">
              <a:buNone/>
              <a:defRPr sz="1100"/>
            </a:lvl2pPr>
            <a:lvl3pPr marL="879009" indent="0">
              <a:buNone/>
              <a:defRPr sz="1000"/>
            </a:lvl3pPr>
            <a:lvl4pPr marL="1318515" indent="0">
              <a:buNone/>
              <a:defRPr sz="900"/>
            </a:lvl4pPr>
            <a:lvl5pPr marL="1758018" indent="0">
              <a:buNone/>
              <a:defRPr sz="900"/>
            </a:lvl5pPr>
            <a:lvl6pPr marL="2197524" indent="0">
              <a:buNone/>
              <a:defRPr sz="900"/>
            </a:lvl6pPr>
            <a:lvl7pPr marL="2637028" indent="0">
              <a:buNone/>
              <a:defRPr sz="900"/>
            </a:lvl7pPr>
            <a:lvl8pPr marL="3076534" indent="0">
              <a:buNone/>
              <a:defRPr sz="900"/>
            </a:lvl8pPr>
            <a:lvl9pPr marL="351603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A5ED7-030B-4680-9CD4-774F853FA3BB}" type="datetimeFigureOut">
              <a:rPr lang="en-NZ" smtClean="0">
                <a:solidFill>
                  <a:prstClr val="black">
                    <a:tint val="75000"/>
                  </a:prstClr>
                </a:solidFill>
              </a:rPr>
              <a:pPr/>
              <a:t>26/08/2016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174E7BFA-C2EB-4FFB-8885-8B0B0BB0F9F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87439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900" b="1"/>
            </a:lvl1pPr>
          </a:lstStyle>
          <a:p>
            <a:r>
              <a:rPr lang="en-US" smtClean="0"/>
              <a:t>Click to edit Master title style</a:t>
            </a:r>
            <a:endParaRPr lang="en-NZ"/>
          </a:p>
        </p:txBody>
      </p:sp>
      <p:sp>
        <p:nvSpPr>
          <p:cNvPr id="3" name="Picture Placeholder 2"/>
          <p:cNvSpPr>
            <a:spLocks noGrp="1"/>
          </p:cNvSpPr>
          <p:nvPr>
            <p:ph type="pic" idx="1"/>
          </p:nvPr>
        </p:nvSpPr>
        <p:spPr>
          <a:xfrm>
            <a:off x="1792288" y="459582"/>
            <a:ext cx="5486400" cy="3086100"/>
          </a:xfrm>
        </p:spPr>
        <p:txBody>
          <a:bodyPr/>
          <a:lstStyle>
            <a:lvl1pPr marL="0" indent="0">
              <a:buNone/>
              <a:defRPr sz="3100"/>
            </a:lvl1pPr>
            <a:lvl2pPr marL="439505" indent="0">
              <a:buNone/>
              <a:defRPr sz="2700"/>
            </a:lvl2pPr>
            <a:lvl3pPr marL="879009" indent="0">
              <a:buNone/>
              <a:defRPr sz="2300"/>
            </a:lvl3pPr>
            <a:lvl4pPr marL="1318515" indent="0">
              <a:buNone/>
              <a:defRPr sz="1900"/>
            </a:lvl4pPr>
            <a:lvl5pPr marL="1758018" indent="0">
              <a:buNone/>
              <a:defRPr sz="1900"/>
            </a:lvl5pPr>
            <a:lvl6pPr marL="2197524" indent="0">
              <a:buNone/>
              <a:defRPr sz="1900"/>
            </a:lvl6pPr>
            <a:lvl7pPr marL="2637028" indent="0">
              <a:buNone/>
              <a:defRPr sz="1900"/>
            </a:lvl7pPr>
            <a:lvl8pPr marL="3076534" indent="0">
              <a:buNone/>
              <a:defRPr sz="1900"/>
            </a:lvl8pPr>
            <a:lvl9pPr marL="3516038" indent="0">
              <a:buNone/>
              <a:defRPr sz="1900"/>
            </a:lvl9pPr>
          </a:lstStyle>
          <a:p>
            <a:r>
              <a:rPr lang="en-US" smtClean="0"/>
              <a:t>Click icon to add picture</a:t>
            </a:r>
            <a:endParaRPr lang="en-NZ"/>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39505" indent="0">
              <a:buNone/>
              <a:defRPr sz="1100"/>
            </a:lvl2pPr>
            <a:lvl3pPr marL="879009" indent="0">
              <a:buNone/>
              <a:defRPr sz="1000"/>
            </a:lvl3pPr>
            <a:lvl4pPr marL="1318515" indent="0">
              <a:buNone/>
              <a:defRPr sz="900"/>
            </a:lvl4pPr>
            <a:lvl5pPr marL="1758018" indent="0">
              <a:buNone/>
              <a:defRPr sz="900"/>
            </a:lvl5pPr>
            <a:lvl6pPr marL="2197524" indent="0">
              <a:buNone/>
              <a:defRPr sz="900"/>
            </a:lvl6pPr>
            <a:lvl7pPr marL="2637028" indent="0">
              <a:buNone/>
              <a:defRPr sz="900"/>
            </a:lvl7pPr>
            <a:lvl8pPr marL="3076534" indent="0">
              <a:buNone/>
              <a:defRPr sz="900"/>
            </a:lvl8pPr>
            <a:lvl9pPr marL="351603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A5ED7-030B-4680-9CD4-774F853FA3BB}" type="datetimeFigureOut">
              <a:rPr lang="en-NZ" smtClean="0">
                <a:solidFill>
                  <a:prstClr val="black">
                    <a:tint val="75000"/>
                  </a:prstClr>
                </a:solidFill>
              </a:rPr>
              <a:pPr/>
              <a:t>26/08/2016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174E7BFA-C2EB-4FFB-8885-8B0B0BB0F9F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68148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1805"/>
            <a:ext cx="9144000" cy="5139891"/>
          </a:xfrm>
          <a:prstGeom prst="rect">
            <a:avLst/>
          </a:prstGeom>
        </p:spPr>
      </p:pic>
      <p:sp>
        <p:nvSpPr>
          <p:cNvPr id="2" name="Title Placeholder 1"/>
          <p:cNvSpPr>
            <a:spLocks noGrp="1"/>
          </p:cNvSpPr>
          <p:nvPr>
            <p:ph type="title"/>
          </p:nvPr>
        </p:nvSpPr>
        <p:spPr>
          <a:xfrm>
            <a:off x="457200" y="205980"/>
            <a:ext cx="8229600" cy="857250"/>
          </a:xfrm>
          <a:prstGeom prst="rect">
            <a:avLst/>
          </a:prstGeom>
        </p:spPr>
        <p:txBody>
          <a:bodyPr vert="horz" lIns="87901" tIns="43950" rIns="87901" bIns="4395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200151"/>
            <a:ext cx="8229600" cy="3394472"/>
          </a:xfrm>
          <a:prstGeom prst="rect">
            <a:avLst/>
          </a:prstGeom>
        </p:spPr>
        <p:txBody>
          <a:bodyPr vert="horz" lIns="87901" tIns="43950" rIns="87901" bIns="439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4767264"/>
            <a:ext cx="2133600" cy="273844"/>
          </a:xfrm>
          <a:prstGeom prst="rect">
            <a:avLst/>
          </a:prstGeom>
        </p:spPr>
        <p:txBody>
          <a:bodyPr vert="horz" lIns="87901" tIns="43950" rIns="87901" bIns="43950" rtlCol="0" anchor="ctr"/>
          <a:lstStyle>
            <a:lvl1pPr algn="l">
              <a:defRPr sz="1100">
                <a:solidFill>
                  <a:schemeClr val="tx1">
                    <a:tint val="75000"/>
                  </a:schemeClr>
                </a:solidFill>
              </a:defRPr>
            </a:lvl1pPr>
          </a:lstStyle>
          <a:p>
            <a:pPr defTabSz="914400"/>
            <a:fld id="{493A5ED7-030B-4680-9CD4-774F853FA3BB}" type="datetimeFigureOut">
              <a:rPr lang="en-NZ" smtClean="0">
                <a:solidFill>
                  <a:prstClr val="black">
                    <a:tint val="75000"/>
                  </a:prstClr>
                </a:solidFill>
              </a:rPr>
              <a:pPr defTabSz="914400"/>
              <a:t>26/08/2016</a:t>
            </a:fld>
            <a:endParaRPr lang="en-NZ">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87901" tIns="43950" rIns="87901" bIns="43950" rtlCol="0" anchor="ctr"/>
          <a:lstStyle>
            <a:lvl1pPr algn="ctr">
              <a:defRPr sz="1100">
                <a:solidFill>
                  <a:schemeClr val="tx1">
                    <a:tint val="75000"/>
                  </a:schemeClr>
                </a:solidFill>
              </a:defRPr>
            </a:lvl1pPr>
          </a:lstStyle>
          <a:p>
            <a:pPr defTabSz="914400"/>
            <a:endParaRPr lang="en-NZ">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87901" tIns="43950" rIns="87901" bIns="43950" rtlCol="0" anchor="ctr"/>
          <a:lstStyle>
            <a:lvl1pPr algn="r">
              <a:defRPr sz="1100">
                <a:solidFill>
                  <a:schemeClr val="tx1">
                    <a:tint val="75000"/>
                  </a:schemeClr>
                </a:solidFill>
              </a:defRPr>
            </a:lvl1pPr>
          </a:lstStyle>
          <a:p>
            <a:pPr defTabSz="914400"/>
            <a:fld id="{174E7BFA-C2EB-4FFB-8885-8B0B0BB0F9F8}" type="slidenum">
              <a:rPr lang="en-NZ" smtClean="0">
                <a:solidFill>
                  <a:prstClr val="black">
                    <a:tint val="75000"/>
                  </a:prstClr>
                </a:solidFill>
              </a:rPr>
              <a:pPr defTabSz="914400"/>
              <a:t>‹#›</a:t>
            </a:fld>
            <a:endParaRPr lang="en-NZ">
              <a:solidFill>
                <a:prstClr val="black">
                  <a:tint val="75000"/>
                </a:prstClr>
              </a:solidFill>
            </a:endParaRPr>
          </a:p>
        </p:txBody>
      </p:sp>
    </p:spTree>
    <p:extLst>
      <p:ext uri="{BB962C8B-B14F-4D97-AF65-F5344CB8AC3E}">
        <p14:creationId xmlns:p14="http://schemas.microsoft.com/office/powerpoint/2010/main" val="1246721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879009" rtl="0" eaLnBrk="1" latinLnBrk="0" hangingPunct="1">
        <a:spcBef>
          <a:spcPct val="0"/>
        </a:spcBef>
        <a:buNone/>
        <a:defRPr sz="4200" kern="1200">
          <a:solidFill>
            <a:schemeClr val="tx1"/>
          </a:solidFill>
          <a:latin typeface="+mj-lt"/>
          <a:ea typeface="+mj-ea"/>
          <a:cs typeface="+mj-cs"/>
        </a:defRPr>
      </a:lvl1pPr>
    </p:titleStyle>
    <p:bodyStyle>
      <a:lvl1pPr marL="329628" indent="-329628" algn="l" defTabSz="879009"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14196" indent="-274690" algn="l" defTabSz="87900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98763" indent="-219753" algn="l" defTabSz="879009"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38267" indent="-219753" algn="l" defTabSz="879009"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77771" indent="-219753" algn="l" defTabSz="879009"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417276" indent="-219753" algn="l" defTabSz="879009"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56781" indent="-219753" algn="l" defTabSz="879009"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96286" indent="-219753" algn="l" defTabSz="879009"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35791" indent="-219753" algn="l" defTabSz="879009"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79009" rtl="0" eaLnBrk="1" latinLnBrk="0" hangingPunct="1">
        <a:defRPr sz="1700" kern="1200">
          <a:solidFill>
            <a:schemeClr val="tx1"/>
          </a:solidFill>
          <a:latin typeface="+mn-lt"/>
          <a:ea typeface="+mn-ea"/>
          <a:cs typeface="+mn-cs"/>
        </a:defRPr>
      </a:lvl1pPr>
      <a:lvl2pPr marL="439505" algn="l" defTabSz="879009" rtl="0" eaLnBrk="1" latinLnBrk="0" hangingPunct="1">
        <a:defRPr sz="1700" kern="1200">
          <a:solidFill>
            <a:schemeClr val="tx1"/>
          </a:solidFill>
          <a:latin typeface="+mn-lt"/>
          <a:ea typeface="+mn-ea"/>
          <a:cs typeface="+mn-cs"/>
        </a:defRPr>
      </a:lvl2pPr>
      <a:lvl3pPr marL="879009" algn="l" defTabSz="879009" rtl="0" eaLnBrk="1" latinLnBrk="0" hangingPunct="1">
        <a:defRPr sz="1700" kern="1200">
          <a:solidFill>
            <a:schemeClr val="tx1"/>
          </a:solidFill>
          <a:latin typeface="+mn-lt"/>
          <a:ea typeface="+mn-ea"/>
          <a:cs typeface="+mn-cs"/>
        </a:defRPr>
      </a:lvl3pPr>
      <a:lvl4pPr marL="1318515" algn="l" defTabSz="879009" rtl="0" eaLnBrk="1" latinLnBrk="0" hangingPunct="1">
        <a:defRPr sz="1700" kern="1200">
          <a:solidFill>
            <a:schemeClr val="tx1"/>
          </a:solidFill>
          <a:latin typeface="+mn-lt"/>
          <a:ea typeface="+mn-ea"/>
          <a:cs typeface="+mn-cs"/>
        </a:defRPr>
      </a:lvl4pPr>
      <a:lvl5pPr marL="1758018" algn="l" defTabSz="879009" rtl="0" eaLnBrk="1" latinLnBrk="0" hangingPunct="1">
        <a:defRPr sz="1700" kern="1200">
          <a:solidFill>
            <a:schemeClr val="tx1"/>
          </a:solidFill>
          <a:latin typeface="+mn-lt"/>
          <a:ea typeface="+mn-ea"/>
          <a:cs typeface="+mn-cs"/>
        </a:defRPr>
      </a:lvl5pPr>
      <a:lvl6pPr marL="2197524" algn="l" defTabSz="879009" rtl="0" eaLnBrk="1" latinLnBrk="0" hangingPunct="1">
        <a:defRPr sz="1700" kern="1200">
          <a:solidFill>
            <a:schemeClr val="tx1"/>
          </a:solidFill>
          <a:latin typeface="+mn-lt"/>
          <a:ea typeface="+mn-ea"/>
          <a:cs typeface="+mn-cs"/>
        </a:defRPr>
      </a:lvl6pPr>
      <a:lvl7pPr marL="2637028" algn="l" defTabSz="879009" rtl="0" eaLnBrk="1" latinLnBrk="0" hangingPunct="1">
        <a:defRPr sz="1700" kern="1200">
          <a:solidFill>
            <a:schemeClr val="tx1"/>
          </a:solidFill>
          <a:latin typeface="+mn-lt"/>
          <a:ea typeface="+mn-ea"/>
          <a:cs typeface="+mn-cs"/>
        </a:defRPr>
      </a:lvl7pPr>
      <a:lvl8pPr marL="3076534" algn="l" defTabSz="879009" rtl="0" eaLnBrk="1" latinLnBrk="0" hangingPunct="1">
        <a:defRPr sz="1700" kern="1200">
          <a:solidFill>
            <a:schemeClr val="tx1"/>
          </a:solidFill>
          <a:latin typeface="+mn-lt"/>
          <a:ea typeface="+mn-ea"/>
          <a:cs typeface="+mn-cs"/>
        </a:defRPr>
      </a:lvl8pPr>
      <a:lvl9pPr marL="3516038" algn="l" defTabSz="879009"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14197" r="328" b="20755"/>
          <a:stretch/>
        </p:blipFill>
        <p:spPr>
          <a:xfrm>
            <a:off x="1835696" y="0"/>
            <a:ext cx="5598198" cy="5165804"/>
          </a:xfrm>
          <a:prstGeom prst="rect">
            <a:avLst/>
          </a:prstGeom>
        </p:spPr>
      </p:pic>
      <p:sp>
        <p:nvSpPr>
          <p:cNvPr id="9" name="Rectangle 8"/>
          <p:cNvSpPr/>
          <p:nvPr/>
        </p:nvSpPr>
        <p:spPr>
          <a:xfrm>
            <a:off x="2483768" y="2715766"/>
            <a:ext cx="1512168" cy="864096"/>
          </a:xfrm>
          <a:prstGeom prst="rect">
            <a:avLst/>
          </a:prstGeom>
          <a:solidFill>
            <a:srgbClr val="A0C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Subtitle 2"/>
          <p:cNvSpPr>
            <a:spLocks noGrp="1"/>
          </p:cNvSpPr>
          <p:nvPr>
            <p:ph type="subTitle" idx="1"/>
          </p:nvPr>
        </p:nvSpPr>
        <p:spPr>
          <a:xfrm>
            <a:off x="4056811" y="3867894"/>
            <a:ext cx="3280197" cy="720080"/>
          </a:xfrm>
        </p:spPr>
        <p:txBody>
          <a:bodyPr wrap="none" lIns="0" tIns="0" rIns="0" bIns="0">
            <a:normAutofit/>
          </a:bodyPr>
          <a:lstStyle/>
          <a:p>
            <a:pPr algn="r"/>
            <a:r>
              <a:rPr lang="en-NZ" sz="1500" b="1" dirty="0" smtClean="0">
                <a:solidFill>
                  <a:schemeClr val="bg1"/>
                </a:solidFill>
              </a:rPr>
              <a:t>RCNZ Workshop</a:t>
            </a:r>
          </a:p>
          <a:p>
            <a:pPr algn="r"/>
            <a:r>
              <a:rPr lang="en-NZ" sz="1500" b="1" dirty="0" smtClean="0">
                <a:solidFill>
                  <a:schemeClr val="bg1"/>
                </a:solidFill>
              </a:rPr>
              <a:t>26 August 2016</a:t>
            </a:r>
          </a:p>
          <a:p>
            <a:pPr algn="r"/>
            <a:endParaRPr lang="en-NZ" sz="1500" dirty="0" smtClean="0">
              <a:solidFill>
                <a:schemeClr val="bg1"/>
              </a:solidFill>
            </a:endParaRPr>
          </a:p>
        </p:txBody>
      </p:sp>
      <p:sp>
        <p:nvSpPr>
          <p:cNvPr id="11" name="Rectangle 10"/>
          <p:cNvSpPr/>
          <p:nvPr/>
        </p:nvSpPr>
        <p:spPr>
          <a:xfrm rot="16200000">
            <a:off x="5256249" y="2177642"/>
            <a:ext cx="5165807" cy="8105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rot="16200000">
            <a:off x="-1577493" y="2477087"/>
            <a:ext cx="5165802" cy="2116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rot="16200000">
            <a:off x="5725483" y="2518925"/>
            <a:ext cx="5177473" cy="13962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5" name="Picture 14"/>
          <p:cNvPicPr/>
          <p:nvPr/>
        </p:nvPicPr>
        <p:blipFill rotWithShape="1">
          <a:blip r:embed="rId4" cstate="screen">
            <a:extLst>
              <a:ext uri="{28A0092B-C50C-407E-A947-70E740481C1C}">
                <a14:useLocalDpi xmlns:a14="http://schemas.microsoft.com/office/drawing/2010/main"/>
              </a:ext>
            </a:extLst>
          </a:blip>
          <a:srcRect/>
          <a:stretch/>
        </p:blipFill>
        <p:spPr bwMode="auto">
          <a:xfrm>
            <a:off x="1880197" y="4032298"/>
            <a:ext cx="2213821" cy="533038"/>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rot="16200000">
            <a:off x="-1134036" y="2177643"/>
            <a:ext cx="5165805" cy="81051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2411760" y="1439460"/>
            <a:ext cx="2880320" cy="360040"/>
          </a:xfrm>
          <a:prstGeom prst="rect">
            <a:avLst/>
          </a:prstGeom>
          <a:solidFill>
            <a:srgbClr val="A0C649"/>
          </a:solidFill>
          <a:ln>
            <a:solidFill>
              <a:srgbClr val="A0C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2539565" y="1079420"/>
            <a:ext cx="2223035" cy="360040"/>
          </a:xfrm>
          <a:prstGeom prst="rect">
            <a:avLst/>
          </a:prstGeom>
          <a:solidFill>
            <a:srgbClr val="A0C649"/>
          </a:solidFill>
          <a:ln>
            <a:solidFill>
              <a:srgbClr val="A0C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2483768" y="636896"/>
            <a:ext cx="2223035" cy="442524"/>
          </a:xfrm>
          <a:prstGeom prst="rect">
            <a:avLst/>
          </a:prstGeom>
          <a:solidFill>
            <a:srgbClr val="A0C649"/>
          </a:solidFill>
          <a:ln>
            <a:solidFill>
              <a:srgbClr val="A0C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2411760" y="1799500"/>
            <a:ext cx="3168352" cy="484218"/>
          </a:xfrm>
          <a:prstGeom prst="rect">
            <a:avLst/>
          </a:prstGeom>
          <a:solidFill>
            <a:srgbClr val="A0C649"/>
          </a:solidFill>
          <a:ln>
            <a:solidFill>
              <a:srgbClr val="A0C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2267744" y="2279172"/>
            <a:ext cx="2223035" cy="360040"/>
          </a:xfrm>
          <a:prstGeom prst="rect">
            <a:avLst/>
          </a:prstGeom>
          <a:solidFill>
            <a:srgbClr val="A0C649"/>
          </a:solidFill>
          <a:ln>
            <a:solidFill>
              <a:srgbClr val="A0C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a:off x="2123728" y="858158"/>
            <a:ext cx="3888432" cy="523220"/>
          </a:xfrm>
          <a:prstGeom prst="rect">
            <a:avLst/>
          </a:prstGeom>
          <a:noFill/>
        </p:spPr>
        <p:txBody>
          <a:bodyPr wrap="square" rtlCol="0">
            <a:spAutoFit/>
          </a:bodyPr>
          <a:lstStyle/>
          <a:p>
            <a:r>
              <a:rPr lang="en-NZ" sz="2800" b="1" dirty="0" smtClean="0">
                <a:solidFill>
                  <a:schemeClr val="bg1"/>
                </a:solidFill>
              </a:rPr>
              <a:t>Policy proposals update</a:t>
            </a:r>
          </a:p>
        </p:txBody>
      </p:sp>
    </p:spTree>
    <p:extLst>
      <p:ext uri="{BB962C8B-B14F-4D97-AF65-F5344CB8AC3E}">
        <p14:creationId xmlns:p14="http://schemas.microsoft.com/office/powerpoint/2010/main" val="3409528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dirty="0">
                <a:solidFill>
                  <a:srgbClr val="92D050"/>
                </a:solidFill>
              </a:rPr>
              <a:t>Storage requirements for higher hazard toxic and corrosive substances</a:t>
            </a:r>
            <a:endParaRPr lang="en-NZ" sz="3600" dirty="0"/>
          </a:p>
        </p:txBody>
      </p:sp>
      <p:sp>
        <p:nvSpPr>
          <p:cNvPr id="3" name="Content Placeholder 2"/>
          <p:cNvSpPr>
            <a:spLocks noGrp="1"/>
          </p:cNvSpPr>
          <p:nvPr>
            <p:ph idx="1"/>
          </p:nvPr>
        </p:nvSpPr>
        <p:spPr/>
        <p:txBody>
          <a:bodyPr>
            <a:normAutofit/>
          </a:bodyPr>
          <a:lstStyle/>
          <a:p>
            <a:pPr lvl="1">
              <a:buClr>
                <a:schemeClr val="accent2"/>
              </a:buClr>
              <a:buFont typeface="Wingdings" panose="05000000000000000000" pitchFamily="2" charset="2"/>
              <a:buChar char="§"/>
            </a:pPr>
            <a:r>
              <a:rPr lang="en-NZ" sz="2000" dirty="0"/>
              <a:t>require a PCBU to obtain a location compliance certificate where 6.1A - 6.1C, 8.2A, 8.2B substances are present at a place in quantities equal to or above the threshold for establishing a hazardous substance </a:t>
            </a:r>
            <a:r>
              <a:rPr lang="en-NZ" sz="2000" dirty="0" smtClean="0"/>
              <a:t>location</a:t>
            </a:r>
          </a:p>
          <a:p>
            <a:pPr lvl="1">
              <a:buClr>
                <a:schemeClr val="accent2"/>
              </a:buClr>
              <a:buFont typeface="Wingdings" panose="05000000000000000000" pitchFamily="2" charset="2"/>
              <a:buChar char="§"/>
            </a:pPr>
            <a:r>
              <a:rPr lang="en-NZ" sz="2000" dirty="0"/>
              <a:t>require a PCBU to renew a location compliance certificate at intervals not exceeding 12 months, unless the PCBU applies to WorkSafe for an extension of this time limit to an interval not exceeding 36 months</a:t>
            </a:r>
          </a:p>
          <a:p>
            <a:pPr lvl="1">
              <a:buClr>
                <a:schemeClr val="accent2"/>
              </a:buClr>
              <a:buFont typeface="Wingdings" panose="05000000000000000000" pitchFamily="2" charset="2"/>
              <a:buChar char="§"/>
            </a:pPr>
            <a:endParaRPr lang="en-NZ" sz="2000" dirty="0"/>
          </a:p>
        </p:txBody>
      </p:sp>
    </p:spTree>
    <p:extLst>
      <p:ext uri="{BB962C8B-B14F-4D97-AF65-F5344CB8AC3E}">
        <p14:creationId xmlns:p14="http://schemas.microsoft.com/office/powerpoint/2010/main" val="478240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A0C649"/>
                </a:solidFill>
              </a:rPr>
              <a:t>Compliance Certifiers</a:t>
            </a:r>
            <a:endParaRPr lang="en-NZ" dirty="0"/>
          </a:p>
        </p:txBody>
      </p:sp>
      <p:sp>
        <p:nvSpPr>
          <p:cNvPr id="3" name="Content Placeholder 2"/>
          <p:cNvSpPr>
            <a:spLocks noGrp="1"/>
          </p:cNvSpPr>
          <p:nvPr>
            <p:ph idx="1"/>
          </p:nvPr>
        </p:nvSpPr>
        <p:spPr/>
        <p:txBody>
          <a:bodyPr>
            <a:normAutofit/>
          </a:bodyPr>
          <a:lstStyle/>
          <a:p>
            <a:r>
              <a:rPr lang="en-NZ" sz="2400" dirty="0"/>
              <a:t>Test Certifiers will become known as Compliance Certifiers. Compliance certificates will be issued instead of Test Certificates.</a:t>
            </a:r>
          </a:p>
          <a:p>
            <a:r>
              <a:rPr lang="en-NZ" sz="2400" dirty="0"/>
              <a:t>Mandatory Performance Standards are being introduced. A requirement in a performance standard may not exceed what is required by the regulations.</a:t>
            </a:r>
          </a:p>
          <a:p>
            <a:endParaRPr lang="en-NZ" dirty="0"/>
          </a:p>
        </p:txBody>
      </p:sp>
    </p:spTree>
    <p:extLst>
      <p:ext uri="{BB962C8B-B14F-4D97-AF65-F5344CB8AC3E}">
        <p14:creationId xmlns:p14="http://schemas.microsoft.com/office/powerpoint/2010/main" val="2752061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400" b="1" dirty="0">
                <a:solidFill>
                  <a:srgbClr val="92D050"/>
                </a:solidFill>
              </a:rPr>
              <a:t>Not continuing approved handler certification </a:t>
            </a:r>
            <a:endParaRPr lang="en-NZ" dirty="0"/>
          </a:p>
        </p:txBody>
      </p:sp>
      <p:sp>
        <p:nvSpPr>
          <p:cNvPr id="3" name="Content Placeholder 2"/>
          <p:cNvSpPr>
            <a:spLocks noGrp="1"/>
          </p:cNvSpPr>
          <p:nvPr>
            <p:ph idx="1"/>
          </p:nvPr>
        </p:nvSpPr>
        <p:spPr/>
        <p:txBody>
          <a:bodyPr>
            <a:normAutofit/>
          </a:bodyPr>
          <a:lstStyle/>
          <a:p>
            <a:r>
              <a:rPr lang="en-NZ" sz="2400" dirty="0" smtClean="0"/>
              <a:t>The submissions regarding not continuing with approved handler certification were mixed.</a:t>
            </a:r>
          </a:p>
          <a:p>
            <a:r>
              <a:rPr lang="en-NZ" sz="2400" dirty="0" smtClean="0"/>
              <a:t>There was support for not keeping it, also there was support for retaining it.</a:t>
            </a:r>
          </a:p>
          <a:p>
            <a:r>
              <a:rPr lang="en-NZ" sz="2400" dirty="0" smtClean="0"/>
              <a:t>What has became clear is that it could not continue in its current form</a:t>
            </a:r>
            <a:r>
              <a:rPr lang="en-NZ" sz="2800" dirty="0" smtClean="0"/>
              <a:t>. </a:t>
            </a:r>
            <a:endParaRPr lang="en-NZ" sz="2800" dirty="0"/>
          </a:p>
        </p:txBody>
      </p:sp>
    </p:spTree>
    <p:extLst>
      <p:ext uri="{BB962C8B-B14F-4D97-AF65-F5344CB8AC3E}">
        <p14:creationId xmlns:p14="http://schemas.microsoft.com/office/powerpoint/2010/main" val="3294641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dirty="0">
                <a:solidFill>
                  <a:srgbClr val="92D050"/>
                </a:solidFill>
              </a:rPr>
              <a:t>Not continuing approved handler certification </a:t>
            </a:r>
            <a:endParaRPr lang="en-NZ" sz="3600" dirty="0"/>
          </a:p>
        </p:txBody>
      </p:sp>
      <p:sp>
        <p:nvSpPr>
          <p:cNvPr id="3" name="Content Placeholder 2"/>
          <p:cNvSpPr>
            <a:spLocks noGrp="1"/>
          </p:cNvSpPr>
          <p:nvPr>
            <p:ph idx="1"/>
          </p:nvPr>
        </p:nvSpPr>
        <p:spPr/>
        <p:txBody>
          <a:bodyPr/>
          <a:lstStyle/>
          <a:p>
            <a:pPr marL="439506" lvl="1" indent="0">
              <a:buNone/>
            </a:pPr>
            <a:r>
              <a:rPr lang="en-NZ" sz="2400" dirty="0" smtClean="0"/>
              <a:t>Following consultation our thinking on this proposal is that the regs should:</a:t>
            </a:r>
          </a:p>
          <a:p>
            <a:pPr lvl="1"/>
            <a:r>
              <a:rPr lang="en-NZ" sz="2400" dirty="0" smtClean="0"/>
              <a:t>not continue approved handler certification, except for:</a:t>
            </a:r>
          </a:p>
          <a:p>
            <a:pPr lvl="2"/>
            <a:r>
              <a:rPr lang="en-NZ" sz="2000" dirty="0" smtClean="0"/>
              <a:t>higher hazard substances that require a controlled substance licence, </a:t>
            </a:r>
          </a:p>
          <a:p>
            <a:pPr lvl="2"/>
            <a:r>
              <a:rPr lang="en-NZ" sz="2000" dirty="0" smtClean="0"/>
              <a:t>explosive (class 1) substances in any quantity, </a:t>
            </a:r>
          </a:p>
          <a:p>
            <a:pPr lvl="2"/>
            <a:r>
              <a:rPr lang="en-NZ" sz="2000" dirty="0" smtClean="0"/>
              <a:t>and acutely toxic (class 6.1A, 6.1B) substances in any quantity</a:t>
            </a:r>
          </a:p>
          <a:p>
            <a:endParaRPr lang="en-NZ" dirty="0"/>
          </a:p>
        </p:txBody>
      </p:sp>
    </p:spTree>
    <p:extLst>
      <p:ext uri="{BB962C8B-B14F-4D97-AF65-F5344CB8AC3E}">
        <p14:creationId xmlns:p14="http://schemas.microsoft.com/office/powerpoint/2010/main" val="1262587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857250"/>
          </a:xfrm>
        </p:spPr>
        <p:txBody>
          <a:bodyPr>
            <a:noAutofit/>
          </a:bodyPr>
          <a:lstStyle/>
          <a:p>
            <a:r>
              <a:rPr lang="en-NZ" sz="3200" b="1" dirty="0" smtClean="0">
                <a:solidFill>
                  <a:srgbClr val="92D050"/>
                </a:solidFill>
              </a:rPr>
              <a:t>Key dates so far …</a:t>
            </a:r>
            <a:endParaRPr lang="en-NZ" sz="3200" b="1" dirty="0">
              <a:solidFill>
                <a:srgbClr val="92D050"/>
              </a:solidFill>
            </a:endParaRPr>
          </a:p>
        </p:txBody>
      </p:sp>
      <p:sp>
        <p:nvSpPr>
          <p:cNvPr id="3" name="Content Placeholder 2"/>
          <p:cNvSpPr>
            <a:spLocks noGrp="1"/>
          </p:cNvSpPr>
          <p:nvPr>
            <p:ph idx="1"/>
          </p:nvPr>
        </p:nvSpPr>
        <p:spPr>
          <a:xfrm>
            <a:off x="467544" y="1059582"/>
            <a:ext cx="8229600" cy="3106440"/>
          </a:xfrm>
        </p:spPr>
        <p:txBody>
          <a:bodyPr>
            <a:noAutofit/>
          </a:bodyPr>
          <a:lstStyle/>
          <a:p>
            <a:pPr marL="0" indent="0">
              <a:buClr>
                <a:schemeClr val="accent2"/>
              </a:buClr>
              <a:buNone/>
            </a:pPr>
            <a:r>
              <a:rPr lang="en-NZ" sz="2400" b="1" dirty="0" smtClean="0"/>
              <a:t>Jul 2013 </a:t>
            </a:r>
            <a:r>
              <a:rPr lang="en-NZ" sz="2400" dirty="0" smtClean="0"/>
              <a:t>– Cab decided to transfer the regulation of work involving hazardous substances from the HSNO Act to the new HSW Act</a:t>
            </a:r>
          </a:p>
          <a:p>
            <a:pPr marL="0" indent="0">
              <a:buClr>
                <a:schemeClr val="accent2"/>
              </a:buClr>
              <a:buNone/>
            </a:pPr>
            <a:r>
              <a:rPr lang="en-NZ" sz="2400" b="1" dirty="0" smtClean="0"/>
              <a:t>Mar </a:t>
            </a:r>
            <a:r>
              <a:rPr lang="en-NZ" sz="2400" b="1" dirty="0"/>
              <a:t>2015 </a:t>
            </a:r>
            <a:r>
              <a:rPr lang="en-NZ" sz="2400" dirty="0"/>
              <a:t>– </a:t>
            </a:r>
            <a:r>
              <a:rPr lang="en-NZ" sz="2400" dirty="0" smtClean="0"/>
              <a:t>Cab </a:t>
            </a:r>
            <a:r>
              <a:rPr lang="en-NZ" sz="2400" dirty="0"/>
              <a:t>made the majority of the policy decisions in relation to new </a:t>
            </a:r>
            <a:r>
              <a:rPr lang="en-NZ" sz="2400" dirty="0" smtClean="0"/>
              <a:t>HSW(HS)Regs</a:t>
            </a:r>
          </a:p>
          <a:p>
            <a:pPr marL="0" indent="0">
              <a:buClr>
                <a:schemeClr val="accent2"/>
              </a:buClr>
              <a:buNone/>
            </a:pPr>
            <a:r>
              <a:rPr lang="en-NZ" sz="2400" b="1" dirty="0" smtClean="0"/>
              <a:t>Dec </a:t>
            </a:r>
            <a:r>
              <a:rPr lang="en-NZ" sz="2400" b="1" dirty="0"/>
              <a:t>2015 </a:t>
            </a:r>
            <a:r>
              <a:rPr lang="en-NZ" sz="2400" dirty="0"/>
              <a:t>– an exposure draft of the </a:t>
            </a:r>
            <a:r>
              <a:rPr lang="en-NZ" sz="2400" dirty="0" smtClean="0"/>
              <a:t>HSW(HS)Regs </a:t>
            </a:r>
            <a:r>
              <a:rPr lang="en-NZ" sz="2400" dirty="0"/>
              <a:t>was released and stakeholders were given 10 weeks to </a:t>
            </a:r>
            <a:r>
              <a:rPr lang="en-NZ" sz="2400" dirty="0" smtClean="0"/>
              <a:t>comment </a:t>
            </a:r>
          </a:p>
        </p:txBody>
      </p:sp>
    </p:spTree>
    <p:extLst>
      <p:ext uri="{BB962C8B-B14F-4D97-AF65-F5344CB8AC3E}">
        <p14:creationId xmlns:p14="http://schemas.microsoft.com/office/powerpoint/2010/main" val="4265458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400" b="1" dirty="0">
                <a:solidFill>
                  <a:srgbClr val="92D050"/>
                </a:solidFill>
              </a:rPr>
              <a:t>Key dates so far …</a:t>
            </a:r>
            <a:endParaRPr lang="en-NZ" dirty="0"/>
          </a:p>
        </p:txBody>
      </p:sp>
      <p:sp>
        <p:nvSpPr>
          <p:cNvPr id="3" name="Content Placeholder 2"/>
          <p:cNvSpPr>
            <a:spLocks noGrp="1"/>
          </p:cNvSpPr>
          <p:nvPr>
            <p:ph idx="1"/>
          </p:nvPr>
        </p:nvSpPr>
        <p:spPr>
          <a:xfrm>
            <a:off x="395536" y="987574"/>
            <a:ext cx="8229600" cy="3171799"/>
          </a:xfrm>
        </p:spPr>
        <p:txBody>
          <a:bodyPr>
            <a:normAutofit/>
          </a:bodyPr>
          <a:lstStyle/>
          <a:p>
            <a:pPr marL="0" indent="0">
              <a:buNone/>
            </a:pPr>
            <a:r>
              <a:rPr lang="en-NZ" sz="2400" b="1" dirty="0" smtClean="0"/>
              <a:t>Dec </a:t>
            </a:r>
            <a:r>
              <a:rPr lang="en-NZ" sz="2400" b="1" dirty="0"/>
              <a:t>2016 </a:t>
            </a:r>
            <a:r>
              <a:rPr lang="en-NZ" sz="2400" dirty="0"/>
              <a:t>– MBIE expect the HSW(HS)Regs to be </a:t>
            </a:r>
            <a:r>
              <a:rPr lang="en-NZ" sz="2400" dirty="0" smtClean="0"/>
              <a:t>made.</a:t>
            </a:r>
          </a:p>
          <a:p>
            <a:endParaRPr lang="en-NZ" sz="2400" b="1" dirty="0"/>
          </a:p>
          <a:p>
            <a:pPr marL="0" indent="0">
              <a:buNone/>
            </a:pPr>
            <a:r>
              <a:rPr lang="en-NZ" sz="2400" b="1" dirty="0" smtClean="0"/>
              <a:t>Jul </a:t>
            </a:r>
            <a:r>
              <a:rPr lang="en-NZ" sz="2400" b="1" dirty="0"/>
              <a:t>2017 </a:t>
            </a:r>
            <a:r>
              <a:rPr lang="en-NZ" sz="2400" dirty="0"/>
              <a:t>– MBIE expect the HSW(HS)Regs to </a:t>
            </a:r>
            <a:r>
              <a:rPr lang="en-NZ" sz="2400" dirty="0" smtClean="0"/>
              <a:t>commence.</a:t>
            </a:r>
          </a:p>
          <a:p>
            <a:pPr marL="0" indent="0">
              <a:buNone/>
            </a:pPr>
            <a:endParaRPr lang="en-NZ" sz="2400" b="1" dirty="0" smtClean="0"/>
          </a:p>
          <a:p>
            <a:pPr marL="0" indent="0">
              <a:buNone/>
            </a:pPr>
            <a:r>
              <a:rPr lang="en-NZ" sz="2400" b="1" dirty="0" smtClean="0"/>
              <a:t>Before </a:t>
            </a:r>
            <a:r>
              <a:rPr lang="en-NZ" sz="2400" b="1" dirty="0"/>
              <a:t>Jul 2019 </a:t>
            </a:r>
            <a:r>
              <a:rPr lang="en-NZ" sz="2400" dirty="0"/>
              <a:t>– commence Phase 2 </a:t>
            </a:r>
            <a:r>
              <a:rPr lang="en-NZ" sz="2400" dirty="0" smtClean="0"/>
              <a:t>review.</a:t>
            </a:r>
            <a:endParaRPr lang="en-NZ" sz="2400" dirty="0"/>
          </a:p>
          <a:p>
            <a:endParaRPr lang="en-NZ" dirty="0"/>
          </a:p>
        </p:txBody>
      </p:sp>
    </p:spTree>
    <p:extLst>
      <p:ext uri="{BB962C8B-B14F-4D97-AF65-F5344CB8AC3E}">
        <p14:creationId xmlns:p14="http://schemas.microsoft.com/office/powerpoint/2010/main" val="2195363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857250"/>
          </a:xfrm>
        </p:spPr>
        <p:txBody>
          <a:bodyPr>
            <a:noAutofit/>
          </a:bodyPr>
          <a:lstStyle/>
          <a:p>
            <a:pPr algn="l"/>
            <a:r>
              <a:rPr lang="en-NZ" sz="3200" b="1" dirty="0">
                <a:solidFill>
                  <a:srgbClr val="92D050"/>
                </a:solidFill>
              </a:rPr>
              <a:t>Consultation on </a:t>
            </a:r>
            <a:r>
              <a:rPr lang="en-NZ" sz="3200" b="1" dirty="0" smtClean="0">
                <a:solidFill>
                  <a:srgbClr val="92D050"/>
                </a:solidFill>
              </a:rPr>
              <a:t>exposure </a:t>
            </a:r>
            <a:r>
              <a:rPr lang="en-NZ" sz="3200" b="1" dirty="0">
                <a:solidFill>
                  <a:srgbClr val="92D050"/>
                </a:solidFill>
              </a:rPr>
              <a:t>draft </a:t>
            </a:r>
            <a:r>
              <a:rPr lang="en-NZ" sz="3200" b="1" dirty="0" smtClean="0">
                <a:solidFill>
                  <a:srgbClr val="92D050"/>
                </a:solidFill>
              </a:rPr>
              <a:t>HSW(HS)</a:t>
            </a:r>
            <a:r>
              <a:rPr lang="en-NZ" sz="3200" b="1" dirty="0" err="1" smtClean="0">
                <a:solidFill>
                  <a:srgbClr val="92D050"/>
                </a:solidFill>
              </a:rPr>
              <a:t>Regs</a:t>
            </a:r>
            <a:endParaRPr lang="en-NZ" sz="3200" b="1" dirty="0">
              <a:solidFill>
                <a:srgbClr val="92D050"/>
              </a:solidFill>
            </a:endParaRPr>
          </a:p>
        </p:txBody>
      </p:sp>
      <p:sp>
        <p:nvSpPr>
          <p:cNvPr id="3" name="Content Placeholder 2"/>
          <p:cNvSpPr>
            <a:spLocks noGrp="1"/>
          </p:cNvSpPr>
          <p:nvPr>
            <p:ph idx="1"/>
          </p:nvPr>
        </p:nvSpPr>
        <p:spPr>
          <a:xfrm>
            <a:off x="467544" y="987574"/>
            <a:ext cx="8229600" cy="3394472"/>
          </a:xfrm>
        </p:spPr>
        <p:txBody>
          <a:bodyPr>
            <a:noAutofit/>
          </a:bodyPr>
          <a:lstStyle/>
          <a:p>
            <a:pPr>
              <a:buClr>
                <a:schemeClr val="accent2"/>
              </a:buClr>
            </a:pPr>
            <a:r>
              <a:rPr lang="en-NZ" sz="2400" dirty="0"/>
              <a:t>MBIE received 138 written submissions on the exposure </a:t>
            </a:r>
            <a:r>
              <a:rPr lang="en-NZ" sz="2400" dirty="0" smtClean="0"/>
              <a:t>draft.</a:t>
            </a:r>
          </a:p>
          <a:p>
            <a:pPr marL="0" indent="0">
              <a:buClr>
                <a:schemeClr val="accent2"/>
              </a:buClr>
              <a:buNone/>
            </a:pPr>
            <a:endParaRPr lang="en-NZ" sz="2400" dirty="0" smtClean="0"/>
          </a:p>
          <a:p>
            <a:pPr>
              <a:buClr>
                <a:schemeClr val="accent2"/>
              </a:buClr>
            </a:pPr>
            <a:r>
              <a:rPr lang="en-NZ" sz="2400" dirty="0" smtClean="0"/>
              <a:t>MBIE </a:t>
            </a:r>
            <a:r>
              <a:rPr lang="en-NZ" sz="2400" dirty="0"/>
              <a:t>also used a </a:t>
            </a:r>
            <a:r>
              <a:rPr lang="en-NZ" sz="2400" dirty="0" smtClean="0"/>
              <a:t>guidance </a:t>
            </a:r>
            <a:r>
              <a:rPr lang="en-NZ" sz="2400" dirty="0"/>
              <a:t>group established by WorkSafe </a:t>
            </a:r>
            <a:r>
              <a:rPr lang="en-NZ" sz="2400" dirty="0" smtClean="0"/>
              <a:t>to </a:t>
            </a:r>
            <a:r>
              <a:rPr lang="en-NZ" sz="2400" dirty="0"/>
              <a:t>test the content of the draft regulations in detail. </a:t>
            </a:r>
            <a:endParaRPr lang="en-NZ" sz="2400" dirty="0" smtClean="0"/>
          </a:p>
          <a:p>
            <a:pPr>
              <a:buClr>
                <a:schemeClr val="accent2"/>
              </a:buClr>
            </a:pPr>
            <a:endParaRPr lang="en-NZ" sz="2400" dirty="0" smtClean="0"/>
          </a:p>
          <a:p>
            <a:pPr>
              <a:buClr>
                <a:schemeClr val="accent2"/>
              </a:buClr>
            </a:pPr>
            <a:r>
              <a:rPr lang="en-NZ" sz="2400" dirty="0" smtClean="0"/>
              <a:t>This </a:t>
            </a:r>
            <a:r>
              <a:rPr lang="en-NZ" sz="2400" dirty="0"/>
              <a:t>group included technical experts as well as worker and industry representatives to ensure a wide range of views were considered.</a:t>
            </a:r>
          </a:p>
          <a:p>
            <a:pPr marL="0" indent="0">
              <a:buClr>
                <a:schemeClr val="accent2"/>
              </a:buClr>
              <a:buNone/>
            </a:pPr>
            <a:endParaRPr lang="en-NZ" sz="2400" dirty="0"/>
          </a:p>
          <a:p>
            <a:pPr marL="0" indent="0">
              <a:buClr>
                <a:schemeClr val="accent2"/>
              </a:buClr>
              <a:buNone/>
            </a:pPr>
            <a:endParaRPr lang="en-NZ" sz="2000" dirty="0"/>
          </a:p>
        </p:txBody>
      </p:sp>
    </p:spTree>
    <p:extLst>
      <p:ext uri="{BB962C8B-B14F-4D97-AF65-F5344CB8AC3E}">
        <p14:creationId xmlns:p14="http://schemas.microsoft.com/office/powerpoint/2010/main" val="4181044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857250"/>
          </a:xfrm>
        </p:spPr>
        <p:txBody>
          <a:bodyPr>
            <a:noAutofit/>
          </a:bodyPr>
          <a:lstStyle/>
          <a:p>
            <a:pPr algn="l"/>
            <a:r>
              <a:rPr lang="en-NZ" sz="3200" b="1" dirty="0">
                <a:solidFill>
                  <a:srgbClr val="92D050"/>
                </a:solidFill>
              </a:rPr>
              <a:t>Residual policy matters that were tested</a:t>
            </a:r>
            <a:br>
              <a:rPr lang="en-NZ" sz="3200" b="1" dirty="0">
                <a:solidFill>
                  <a:srgbClr val="92D050"/>
                </a:solidFill>
              </a:rPr>
            </a:br>
            <a:endParaRPr lang="en-NZ" sz="3200" b="1" dirty="0">
              <a:solidFill>
                <a:srgbClr val="92D050"/>
              </a:solidFill>
            </a:endParaRPr>
          </a:p>
        </p:txBody>
      </p:sp>
      <p:sp>
        <p:nvSpPr>
          <p:cNvPr id="3" name="Content Placeholder 2"/>
          <p:cNvSpPr>
            <a:spLocks noGrp="1"/>
          </p:cNvSpPr>
          <p:nvPr>
            <p:ph idx="1"/>
          </p:nvPr>
        </p:nvSpPr>
        <p:spPr>
          <a:xfrm>
            <a:off x="467544" y="987574"/>
            <a:ext cx="8229600" cy="3394472"/>
          </a:xfrm>
        </p:spPr>
        <p:txBody>
          <a:bodyPr>
            <a:noAutofit/>
          </a:bodyPr>
          <a:lstStyle/>
          <a:p>
            <a:pPr lvl="1">
              <a:buClr>
                <a:schemeClr val="accent2"/>
              </a:buClr>
              <a:buFont typeface="Arial" panose="020B0604020202020204" pitchFamily="34" charset="0"/>
              <a:buChar char="•"/>
            </a:pPr>
            <a:endParaRPr lang="en-NZ" sz="2800" dirty="0" smtClean="0"/>
          </a:p>
          <a:p>
            <a:pPr lvl="1">
              <a:buClr>
                <a:schemeClr val="accent2"/>
              </a:buClr>
              <a:buFont typeface="Arial" panose="020B0604020202020204" pitchFamily="34" charset="0"/>
              <a:buChar char="•"/>
            </a:pPr>
            <a:r>
              <a:rPr lang="en-NZ" sz="2400" dirty="0" smtClean="0"/>
              <a:t>storage </a:t>
            </a:r>
            <a:r>
              <a:rPr lang="en-NZ" sz="2400" dirty="0"/>
              <a:t>requirements for higher hazard toxic and corrosive </a:t>
            </a:r>
            <a:r>
              <a:rPr lang="en-NZ" sz="2400" dirty="0" smtClean="0"/>
              <a:t>substances.</a:t>
            </a:r>
          </a:p>
          <a:p>
            <a:pPr lvl="1">
              <a:buClr>
                <a:schemeClr val="accent2"/>
              </a:buClr>
            </a:pPr>
            <a:endParaRPr lang="en-NZ" sz="2400" dirty="0" smtClean="0"/>
          </a:p>
          <a:p>
            <a:pPr lvl="1">
              <a:buClr>
                <a:schemeClr val="accent2"/>
              </a:buClr>
              <a:buFont typeface="Arial" panose="020B0604020202020204" pitchFamily="34" charset="0"/>
              <a:buChar char="•"/>
            </a:pPr>
            <a:r>
              <a:rPr lang="en-NZ" sz="2400" dirty="0"/>
              <a:t>not continuing approved handler </a:t>
            </a:r>
            <a:r>
              <a:rPr lang="en-NZ" sz="2400" dirty="0" smtClean="0"/>
              <a:t>certification.</a:t>
            </a:r>
            <a:endParaRPr lang="en-NZ" sz="2400" dirty="0"/>
          </a:p>
          <a:p>
            <a:pPr lvl="1">
              <a:buClr>
                <a:schemeClr val="accent2"/>
              </a:buClr>
              <a:buFont typeface="Wingdings" panose="05000000000000000000" pitchFamily="2" charset="2"/>
              <a:buChar char="§"/>
            </a:pPr>
            <a:endParaRPr lang="en-NZ" sz="2000" dirty="0"/>
          </a:p>
        </p:txBody>
      </p:sp>
    </p:spTree>
    <p:extLst>
      <p:ext uri="{BB962C8B-B14F-4D97-AF65-F5344CB8AC3E}">
        <p14:creationId xmlns:p14="http://schemas.microsoft.com/office/powerpoint/2010/main" val="2867419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dirty="0">
                <a:solidFill>
                  <a:srgbClr val="92D050"/>
                </a:solidFill>
              </a:rPr>
              <a:t>Storage requirements for higher hazard toxic and corrosive substances</a:t>
            </a:r>
            <a:endParaRPr lang="en-NZ" sz="3600" dirty="0"/>
          </a:p>
        </p:txBody>
      </p:sp>
      <p:sp>
        <p:nvSpPr>
          <p:cNvPr id="3" name="Content Placeholder 2"/>
          <p:cNvSpPr>
            <a:spLocks noGrp="1"/>
          </p:cNvSpPr>
          <p:nvPr>
            <p:ph idx="1"/>
          </p:nvPr>
        </p:nvSpPr>
        <p:spPr/>
        <p:txBody>
          <a:bodyPr>
            <a:normAutofit lnSpcReduction="10000"/>
          </a:bodyPr>
          <a:lstStyle/>
          <a:p>
            <a:pPr>
              <a:buClr>
                <a:schemeClr val="accent2"/>
              </a:buClr>
              <a:buFont typeface="Wingdings" panose="05000000000000000000" pitchFamily="2" charset="2"/>
              <a:buChar char="§"/>
            </a:pPr>
            <a:r>
              <a:rPr lang="en-NZ" sz="2400" dirty="0"/>
              <a:t>Following consultation our thinking on this proposal is that the regs should:</a:t>
            </a:r>
          </a:p>
          <a:p>
            <a:pPr lvl="1">
              <a:buClr>
                <a:schemeClr val="accent2"/>
              </a:buClr>
              <a:buFont typeface="Wingdings" panose="05000000000000000000" pitchFamily="2" charset="2"/>
              <a:buChar char="§"/>
            </a:pPr>
            <a:r>
              <a:rPr lang="en-NZ" sz="2000" dirty="0"/>
              <a:t>prescribe segregation requirements to ensure that 6.1A - 6.1C, 8.2A, 8.2B substances do not come into contact with substances or materials that are incompatible</a:t>
            </a:r>
          </a:p>
          <a:p>
            <a:pPr lvl="1">
              <a:buClr>
                <a:schemeClr val="accent2"/>
              </a:buClr>
              <a:buFont typeface="Wingdings" panose="05000000000000000000" pitchFamily="2" charset="2"/>
              <a:buChar char="§"/>
            </a:pPr>
            <a:r>
              <a:rPr lang="en-NZ" sz="2000" dirty="0"/>
              <a:t>prescribe requirements for the basic storage of 6.1A - 6.1C, 8.2A, 8.2B substances, where they are present at a place in quantities below the threshold for establishing a hazardous substance location</a:t>
            </a:r>
          </a:p>
          <a:p>
            <a:pPr lvl="1">
              <a:buClr>
                <a:schemeClr val="accent2"/>
              </a:buClr>
              <a:buFont typeface="Wingdings" panose="05000000000000000000" pitchFamily="2" charset="2"/>
              <a:buChar char="§"/>
            </a:pPr>
            <a:r>
              <a:rPr lang="en-NZ" sz="2000" dirty="0"/>
              <a:t>prescribe alternative requirements for the basic storage of those substances where they are present at a farm of not less than 4 ha </a:t>
            </a:r>
          </a:p>
          <a:p>
            <a:pPr marL="439506" lvl="1" indent="0">
              <a:buNone/>
            </a:pPr>
            <a:endParaRPr lang="en-NZ" sz="2400" dirty="0"/>
          </a:p>
          <a:p>
            <a:endParaRPr lang="en-NZ" dirty="0"/>
          </a:p>
        </p:txBody>
      </p:sp>
    </p:spTree>
    <p:extLst>
      <p:ext uri="{BB962C8B-B14F-4D97-AF65-F5344CB8AC3E}">
        <p14:creationId xmlns:p14="http://schemas.microsoft.com/office/powerpoint/2010/main" val="1165232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dirty="0">
                <a:solidFill>
                  <a:srgbClr val="92D050"/>
                </a:solidFill>
              </a:rPr>
              <a:t>Storage requirements for higher hazard toxic and corrosive substances</a:t>
            </a:r>
            <a:endParaRPr lang="en-NZ" sz="3600" dirty="0"/>
          </a:p>
        </p:txBody>
      </p:sp>
      <p:sp>
        <p:nvSpPr>
          <p:cNvPr id="3" name="Content Placeholder 2"/>
          <p:cNvSpPr>
            <a:spLocks noGrp="1"/>
          </p:cNvSpPr>
          <p:nvPr>
            <p:ph idx="1"/>
          </p:nvPr>
        </p:nvSpPr>
        <p:spPr/>
        <p:txBody>
          <a:bodyPr>
            <a:normAutofit/>
          </a:bodyPr>
          <a:lstStyle/>
          <a:p>
            <a:pPr lvl="1">
              <a:buClr>
                <a:schemeClr val="accent2"/>
              </a:buClr>
              <a:buFont typeface="Wingdings" panose="05000000000000000000" pitchFamily="2" charset="2"/>
              <a:buChar char="§"/>
            </a:pPr>
            <a:endParaRPr lang="en-NZ" sz="2000" smtClean="0"/>
          </a:p>
          <a:p>
            <a:pPr lvl="1">
              <a:buClr>
                <a:schemeClr val="accent2"/>
              </a:buClr>
              <a:buFont typeface="Wingdings" panose="05000000000000000000" pitchFamily="2" charset="2"/>
              <a:buChar char="§"/>
            </a:pPr>
            <a:r>
              <a:rPr lang="en-NZ" sz="2000" smtClean="0"/>
              <a:t>prescribe </a:t>
            </a:r>
            <a:r>
              <a:rPr lang="en-NZ" sz="2000" dirty="0"/>
              <a:t>requirements for the transit storage of 6.1A - 6.1C, 8.2A, 8.2B substances at a transit </a:t>
            </a:r>
            <a:r>
              <a:rPr lang="en-NZ" sz="2000" dirty="0" smtClean="0"/>
              <a:t>depot</a:t>
            </a:r>
          </a:p>
          <a:p>
            <a:pPr lvl="1">
              <a:buClr>
                <a:schemeClr val="accent2"/>
              </a:buClr>
              <a:buFont typeface="Wingdings" panose="05000000000000000000" pitchFamily="2" charset="2"/>
              <a:buChar char="§"/>
            </a:pPr>
            <a:endParaRPr lang="en-NZ" sz="2000" dirty="0"/>
          </a:p>
          <a:p>
            <a:pPr lvl="1">
              <a:buClr>
                <a:schemeClr val="accent2"/>
              </a:buClr>
              <a:buFont typeface="Wingdings" panose="05000000000000000000" pitchFamily="2" charset="2"/>
              <a:buChar char="§"/>
            </a:pPr>
            <a:r>
              <a:rPr lang="en-NZ" sz="2000" dirty="0"/>
              <a:t>exempt a PCBU with management or control of the transit storage of any class 6.1A - 6.1C VTA associated with the imminent start of a pest control operation from the requirements that apply to transit depots provided that the basic storage requirements are complied with</a:t>
            </a:r>
          </a:p>
          <a:p>
            <a:endParaRPr lang="en-NZ" dirty="0"/>
          </a:p>
        </p:txBody>
      </p:sp>
    </p:spTree>
    <p:extLst>
      <p:ext uri="{BB962C8B-B14F-4D97-AF65-F5344CB8AC3E}">
        <p14:creationId xmlns:p14="http://schemas.microsoft.com/office/powerpoint/2010/main" val="1478715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dirty="0">
                <a:solidFill>
                  <a:srgbClr val="92D050"/>
                </a:solidFill>
              </a:rPr>
              <a:t>Storage requirements for higher hazard toxic and corrosive substances</a:t>
            </a:r>
            <a:endParaRPr lang="en-NZ" sz="3600" dirty="0"/>
          </a:p>
        </p:txBody>
      </p:sp>
      <p:sp>
        <p:nvSpPr>
          <p:cNvPr id="3" name="Content Placeholder 2"/>
          <p:cNvSpPr>
            <a:spLocks noGrp="1"/>
          </p:cNvSpPr>
          <p:nvPr>
            <p:ph idx="1"/>
          </p:nvPr>
        </p:nvSpPr>
        <p:spPr/>
        <p:txBody>
          <a:bodyPr/>
          <a:lstStyle/>
          <a:p>
            <a:pPr lvl="1">
              <a:buClr>
                <a:schemeClr val="accent2"/>
              </a:buClr>
              <a:buFont typeface="Wingdings" panose="05000000000000000000" pitchFamily="2" charset="2"/>
              <a:buChar char="§"/>
            </a:pPr>
            <a:r>
              <a:rPr lang="en-NZ" sz="2000" dirty="0"/>
              <a:t>prescribe requirements for the storage of 6.1A - 6.1C, 8.2A, 8.2B substances, where they are present at a place in quantities equal to or above the threshold for establishing a hazardous substance location</a:t>
            </a:r>
          </a:p>
          <a:p>
            <a:pPr lvl="1">
              <a:buClr>
                <a:schemeClr val="accent2"/>
              </a:buClr>
              <a:buFont typeface="Wingdings" panose="05000000000000000000" pitchFamily="2" charset="2"/>
              <a:buChar char="§"/>
            </a:pPr>
            <a:endParaRPr lang="en-NZ" sz="2000" dirty="0" smtClean="0"/>
          </a:p>
          <a:p>
            <a:pPr lvl="1">
              <a:buClr>
                <a:schemeClr val="accent2"/>
              </a:buClr>
              <a:buFont typeface="Wingdings" panose="05000000000000000000" pitchFamily="2" charset="2"/>
              <a:buChar char="§"/>
            </a:pPr>
            <a:r>
              <a:rPr lang="en-NZ" sz="2000" dirty="0" smtClean="0"/>
              <a:t>exempt </a:t>
            </a:r>
            <a:r>
              <a:rPr lang="en-NZ" sz="2000" dirty="0"/>
              <a:t>a PCBU with management or control of the temporary storage of any class 6.1A - 6.1C substance associated with the imminent start of a pest control operation or agrichemical application task from the requirement to establish a hazardous substance location provided that the basic storage requirements are complied with</a:t>
            </a:r>
          </a:p>
          <a:p>
            <a:endParaRPr lang="en-NZ" dirty="0"/>
          </a:p>
        </p:txBody>
      </p:sp>
    </p:spTree>
    <p:extLst>
      <p:ext uri="{BB962C8B-B14F-4D97-AF65-F5344CB8AC3E}">
        <p14:creationId xmlns:p14="http://schemas.microsoft.com/office/powerpoint/2010/main" val="3182663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dirty="0">
                <a:solidFill>
                  <a:srgbClr val="92D050"/>
                </a:solidFill>
              </a:rPr>
              <a:t>Storage requirements for higher hazard toxic and corrosive substances</a:t>
            </a:r>
            <a:endParaRPr lang="en-NZ" sz="3600" dirty="0"/>
          </a:p>
        </p:txBody>
      </p:sp>
      <p:sp>
        <p:nvSpPr>
          <p:cNvPr id="3" name="Content Placeholder 2"/>
          <p:cNvSpPr>
            <a:spLocks noGrp="1"/>
          </p:cNvSpPr>
          <p:nvPr>
            <p:ph idx="1"/>
          </p:nvPr>
        </p:nvSpPr>
        <p:spPr/>
        <p:txBody>
          <a:bodyPr>
            <a:normAutofit fontScale="77500" lnSpcReduction="20000"/>
          </a:bodyPr>
          <a:lstStyle/>
          <a:p>
            <a:pPr lvl="1">
              <a:buClr>
                <a:schemeClr val="accent2"/>
              </a:buClr>
              <a:buFont typeface="Wingdings" panose="05000000000000000000" pitchFamily="2" charset="2"/>
              <a:buChar char="§"/>
            </a:pPr>
            <a:r>
              <a:rPr lang="en-NZ" sz="2900" dirty="0"/>
              <a:t>prescribe separation distances from a hazardous substance location where 6.1A - 6.1C, 8.2A, 8.2B substances are present to protected places or public places</a:t>
            </a:r>
          </a:p>
          <a:p>
            <a:pPr lvl="1">
              <a:buClr>
                <a:schemeClr val="accent2"/>
              </a:buClr>
              <a:buFont typeface="Wingdings" panose="05000000000000000000" pitchFamily="2" charset="2"/>
              <a:buChar char="§"/>
            </a:pPr>
            <a:r>
              <a:rPr lang="en-NZ" sz="2900" dirty="0"/>
              <a:t>prescribe threshold quantities for establishing a hazardous substance location as follows:</a:t>
            </a:r>
          </a:p>
          <a:p>
            <a:pPr lvl="2">
              <a:buClr>
                <a:schemeClr val="accent2"/>
              </a:buClr>
              <a:buFont typeface="Wingdings" panose="05000000000000000000" pitchFamily="2" charset="2"/>
              <a:buChar char="§"/>
            </a:pPr>
            <a:r>
              <a:rPr lang="en-NZ" dirty="0"/>
              <a:t>6.1A = 50 L or kg </a:t>
            </a:r>
          </a:p>
          <a:p>
            <a:pPr lvl="2">
              <a:buClr>
                <a:schemeClr val="accent2"/>
              </a:buClr>
              <a:buFont typeface="Wingdings" panose="05000000000000000000" pitchFamily="2" charset="2"/>
              <a:buChar char="§"/>
            </a:pPr>
            <a:r>
              <a:rPr lang="en-NZ" dirty="0"/>
              <a:t>6.1B = 250 L or kg </a:t>
            </a:r>
          </a:p>
          <a:p>
            <a:pPr lvl="2">
              <a:buClr>
                <a:schemeClr val="accent2"/>
              </a:buClr>
              <a:buFont typeface="Wingdings" panose="05000000000000000000" pitchFamily="2" charset="2"/>
              <a:buChar char="§"/>
            </a:pPr>
            <a:r>
              <a:rPr lang="en-NZ" dirty="0"/>
              <a:t>6.1C = 1,000 L or kg</a:t>
            </a:r>
          </a:p>
          <a:p>
            <a:pPr lvl="2">
              <a:buClr>
                <a:schemeClr val="accent2"/>
              </a:buClr>
              <a:buFont typeface="Wingdings" panose="05000000000000000000" pitchFamily="2" charset="2"/>
              <a:buChar char="§"/>
            </a:pPr>
            <a:r>
              <a:rPr lang="en-NZ" dirty="0"/>
              <a:t>8.2A = 50 L or kg</a:t>
            </a:r>
          </a:p>
          <a:p>
            <a:pPr lvl="2">
              <a:buClr>
                <a:schemeClr val="accent2"/>
              </a:buClr>
              <a:buFont typeface="Wingdings" panose="05000000000000000000" pitchFamily="2" charset="2"/>
              <a:buChar char="§"/>
            </a:pPr>
            <a:r>
              <a:rPr lang="en-NZ" dirty="0"/>
              <a:t>8.2B = 250 L or kg</a:t>
            </a:r>
          </a:p>
          <a:p>
            <a:endParaRPr lang="en-NZ" dirty="0"/>
          </a:p>
        </p:txBody>
      </p:sp>
    </p:spTree>
    <p:extLst>
      <p:ext uri="{BB962C8B-B14F-4D97-AF65-F5344CB8AC3E}">
        <p14:creationId xmlns:p14="http://schemas.microsoft.com/office/powerpoint/2010/main" val="1504043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MBIE powerpoint theme">
  <a:themeElements>
    <a:clrScheme name="MBIE">
      <a:dk1>
        <a:sysClr val="windowText" lastClr="000000"/>
      </a:dk1>
      <a:lt1>
        <a:sysClr val="window" lastClr="FFFFFF"/>
      </a:lt1>
      <a:dk2>
        <a:srgbClr val="1F497D"/>
      </a:dk2>
      <a:lt2>
        <a:srgbClr val="EEECE1"/>
      </a:lt2>
      <a:accent1>
        <a:srgbClr val="006272"/>
      </a:accent1>
      <a:accent2>
        <a:srgbClr val="97D700"/>
      </a:accent2>
      <a:accent3>
        <a:srgbClr val="00B5E2"/>
      </a:accent3>
      <a:accent4>
        <a:srgbClr val="753BBD"/>
      </a:accent4>
      <a:accent5>
        <a:srgbClr val="DF1995"/>
      </a:accent5>
      <a:accent6>
        <a:srgbClr val="FF69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bab956b1f44ef9d173162e10f4b27789">
  <xsd:schema xmlns:xsd="http://www.w3.org/2001/XMLSchema" xmlns:xs="http://www.w3.org/2001/XMLSchema" xmlns:p="http://schemas.microsoft.com/office/2006/metadata/properties" targetNamespace="http://schemas.microsoft.com/office/2006/metadata/properties" ma:root="true" ma:fieldsID="16eaa9825d2fedb5a83ac41ebe86c43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15CF4E-826C-422C-A1E5-F6B4820091C8}">
  <ds:schemaRefs>
    <ds:schemaRef ds:uri="http://purl.org/dc/elements/1.1/"/>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E04FB51-B7D0-4509-A287-E925F4B29793}">
  <ds:schemaRefs>
    <ds:schemaRef ds:uri="http://schemas.microsoft.com/sharepoint/v3/contenttype/forms"/>
  </ds:schemaRefs>
</ds:datastoreItem>
</file>

<file path=customXml/itemProps3.xml><?xml version="1.0" encoding="utf-8"?>
<ds:datastoreItem xmlns:ds="http://schemas.openxmlformats.org/officeDocument/2006/customXml" ds:itemID="{F1E05485-2BA6-4ABC-8F6C-958BDE0DA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2889</TotalTime>
  <Words>1136</Words>
  <Application>Microsoft Office PowerPoint</Application>
  <PresentationFormat>On-screen Show (16:9)</PresentationFormat>
  <Paragraphs>99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Symbol</vt:lpstr>
      <vt:lpstr>Times New Roman</vt:lpstr>
      <vt:lpstr>Wingdings</vt:lpstr>
      <vt:lpstr>MBIE powerpoint theme</vt:lpstr>
      <vt:lpstr>PowerPoint Presentation</vt:lpstr>
      <vt:lpstr>Key dates so far …</vt:lpstr>
      <vt:lpstr>Key dates so far …</vt:lpstr>
      <vt:lpstr>Consultation on exposure draft HSW(HS)Regs</vt:lpstr>
      <vt:lpstr>Residual policy matters that were tested </vt:lpstr>
      <vt:lpstr>Storage requirements for higher hazard toxic and corrosive substances</vt:lpstr>
      <vt:lpstr>Storage requirements for higher hazard toxic and corrosive substances</vt:lpstr>
      <vt:lpstr>Storage requirements for higher hazard toxic and corrosive substances</vt:lpstr>
      <vt:lpstr>Storage requirements for higher hazard toxic and corrosive substances</vt:lpstr>
      <vt:lpstr>Storage requirements for higher hazard toxic and corrosive substances</vt:lpstr>
      <vt:lpstr>Compliance Certifiers</vt:lpstr>
      <vt:lpstr>Not continuing approved handler certification </vt:lpstr>
      <vt:lpstr>Not continuing approved handler certification </vt:lpstr>
    </vt:vector>
  </TitlesOfParts>
  <Company>Department of Labour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Hansen</dc:creator>
  <cp:lastModifiedBy>Ken Clarke</cp:lastModifiedBy>
  <cp:revision>375</cp:revision>
  <cp:lastPrinted>2016-08-25T23:46:54Z</cp:lastPrinted>
  <dcterms:created xsi:type="dcterms:W3CDTF">2013-04-15T01:45:38Z</dcterms:created>
  <dcterms:modified xsi:type="dcterms:W3CDTF">2016-08-26T01:32:44Z</dcterms:modified>
</cp:coreProperties>
</file>