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3"/>
    <p:sldMasterId id="2147483668" r:id="rId4"/>
    <p:sldMasterId id="2147484954" r:id="rId5"/>
  </p:sldMasterIdLst>
  <p:notesMasterIdLst>
    <p:notesMasterId r:id="rId30"/>
  </p:notesMasterIdLst>
  <p:handoutMasterIdLst>
    <p:handoutMasterId r:id="rId31"/>
  </p:handoutMasterIdLst>
  <p:sldIdLst>
    <p:sldId id="544" r:id="rId6"/>
    <p:sldId id="597" r:id="rId7"/>
    <p:sldId id="547" r:id="rId8"/>
    <p:sldId id="623" r:id="rId9"/>
    <p:sldId id="632" r:id="rId10"/>
    <p:sldId id="633" r:id="rId11"/>
    <p:sldId id="634" r:id="rId12"/>
    <p:sldId id="638" r:id="rId13"/>
    <p:sldId id="630" r:id="rId14"/>
    <p:sldId id="608" r:id="rId15"/>
    <p:sldId id="624" r:id="rId16"/>
    <p:sldId id="625" r:id="rId17"/>
    <p:sldId id="609" r:id="rId18"/>
    <p:sldId id="612" r:id="rId19"/>
    <p:sldId id="637" r:id="rId20"/>
    <p:sldId id="631" r:id="rId21"/>
    <p:sldId id="621" r:id="rId22"/>
    <p:sldId id="622" r:id="rId23"/>
    <p:sldId id="628" r:id="rId24"/>
    <p:sldId id="613" r:id="rId25"/>
    <p:sldId id="614" r:id="rId26"/>
    <p:sldId id="636" r:id="rId27"/>
    <p:sldId id="585" r:id="rId28"/>
    <p:sldId id="606" r:id="rId29"/>
  </p:sldIdLst>
  <p:sldSz cx="9144000" cy="5143500" type="screen16x9"/>
  <p:notesSz cx="6807200" cy="99393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127">
          <p15:clr>
            <a:srgbClr val="A4A3A4"/>
          </p15:clr>
        </p15:guide>
        <p15:guide id="2" orient="horz" pos="749">
          <p15:clr>
            <a:srgbClr val="A4A3A4"/>
          </p15:clr>
        </p15:guide>
        <p15:guide id="3" pos="2562">
          <p15:clr>
            <a:srgbClr val="A4A3A4"/>
          </p15:clr>
        </p15:guide>
        <p15:guide id="4" pos="5420">
          <p15:clr>
            <a:srgbClr val="A4A3A4"/>
          </p15:clr>
        </p15:guide>
        <p15:guide id="5" pos="635">
          <p15:clr>
            <a:srgbClr val="A4A3A4"/>
          </p15:clr>
        </p15:guide>
        <p15:guide id="6" pos="34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340"/>
    <a:srgbClr val="35961A"/>
    <a:srgbClr val="223230"/>
    <a:srgbClr val="CBDD1D"/>
    <a:srgbClr val="C7D822"/>
    <a:srgbClr val="C8D426"/>
    <a:srgbClr val="BBD128"/>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1429" autoAdjust="0"/>
  </p:normalViewPr>
  <p:slideViewPr>
    <p:cSldViewPr snapToGrid="0" snapToObjects="1">
      <p:cViewPr varScale="1">
        <p:scale>
          <a:sx n="102" d="100"/>
          <a:sy n="102" d="100"/>
        </p:scale>
        <p:origin x="850" y="67"/>
      </p:cViewPr>
      <p:guideLst>
        <p:guide orient="horz" pos="1127"/>
        <p:guide orient="horz" pos="749"/>
        <p:guide pos="2562"/>
        <p:guide pos="5420"/>
        <p:guide pos="635"/>
        <p:guide pos="340"/>
      </p:guideLst>
    </p:cSldViewPr>
  </p:slideViewPr>
  <p:outlineViewPr>
    <p:cViewPr>
      <p:scale>
        <a:sx n="33" d="100"/>
        <a:sy n="33" d="100"/>
      </p:scale>
      <p:origin x="0" y="3444"/>
    </p:cViewPr>
  </p:outlineViewPr>
  <p:notesTextViewPr>
    <p:cViewPr>
      <p:scale>
        <a:sx n="100" d="100"/>
        <a:sy n="100" d="100"/>
      </p:scale>
      <p:origin x="0" y="0"/>
    </p:cViewPr>
  </p:notesTextViewPr>
  <p:sorterViewPr>
    <p:cViewPr>
      <p:scale>
        <a:sx n="130" d="100"/>
        <a:sy n="130" d="100"/>
      </p:scale>
      <p:origin x="0" y="0"/>
    </p:cViewPr>
  </p:sorterViewPr>
  <p:notesViewPr>
    <p:cSldViewPr snapToGrid="0" snapToObjects="1">
      <p:cViewPr>
        <p:scale>
          <a:sx n="100" d="100"/>
          <a:sy n="100" d="100"/>
        </p:scale>
        <p:origin x="-2419" y="229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559" tIns="45779" rIns="91559" bIns="45779" rtlCol="0"/>
          <a:lstStyle>
            <a:lvl1pPr algn="l" eaLnBrk="1" fontAlgn="auto" hangingPunct="1">
              <a:spcBef>
                <a:spcPts val="0"/>
              </a:spcBef>
              <a:spcAft>
                <a:spcPts val="0"/>
              </a:spcAft>
              <a:defRPr sz="1200">
                <a:latin typeface="+mn-lt"/>
                <a:cs typeface="+mn-cs"/>
              </a:defRPr>
            </a:lvl1pPr>
          </a:lstStyle>
          <a:p>
            <a:pPr>
              <a:defRPr/>
            </a:pPr>
            <a:endParaRPr lang="en-NZ"/>
          </a:p>
        </p:txBody>
      </p:sp>
      <p:sp>
        <p:nvSpPr>
          <p:cNvPr id="3" name="Date Placeholder 2"/>
          <p:cNvSpPr>
            <a:spLocks noGrp="1"/>
          </p:cNvSpPr>
          <p:nvPr>
            <p:ph type="dt" sz="quarter" idx="1"/>
          </p:nvPr>
        </p:nvSpPr>
        <p:spPr>
          <a:xfrm>
            <a:off x="3854450" y="0"/>
            <a:ext cx="2951163" cy="496888"/>
          </a:xfrm>
          <a:prstGeom prst="rect">
            <a:avLst/>
          </a:prstGeom>
        </p:spPr>
        <p:txBody>
          <a:bodyPr vert="horz" lIns="91559" tIns="45779" rIns="91559" bIns="45779" rtlCol="0"/>
          <a:lstStyle>
            <a:lvl1pPr algn="r" eaLnBrk="1" fontAlgn="auto" hangingPunct="1">
              <a:spcBef>
                <a:spcPts val="0"/>
              </a:spcBef>
              <a:spcAft>
                <a:spcPts val="0"/>
              </a:spcAft>
              <a:defRPr sz="1200">
                <a:latin typeface="+mn-lt"/>
                <a:cs typeface="+mn-cs"/>
              </a:defRPr>
            </a:lvl1pPr>
          </a:lstStyle>
          <a:p>
            <a:pPr>
              <a:defRPr/>
            </a:pPr>
            <a:fld id="{E7543819-BB18-4F44-8524-8859A7B5DA41}" type="datetimeFigureOut">
              <a:rPr lang="en-NZ"/>
              <a:pPr>
                <a:defRPr/>
              </a:pPr>
              <a:t>5/09/2016</a:t>
            </a:fld>
            <a:endParaRPr lang="en-NZ" dirty="0"/>
          </a:p>
        </p:txBody>
      </p:sp>
      <p:sp>
        <p:nvSpPr>
          <p:cNvPr id="4" name="Footer Placeholder 3"/>
          <p:cNvSpPr>
            <a:spLocks noGrp="1"/>
          </p:cNvSpPr>
          <p:nvPr>
            <p:ph type="ftr" sz="quarter" idx="2"/>
          </p:nvPr>
        </p:nvSpPr>
        <p:spPr>
          <a:xfrm>
            <a:off x="0" y="9440863"/>
            <a:ext cx="2951163" cy="496887"/>
          </a:xfrm>
          <a:prstGeom prst="rect">
            <a:avLst/>
          </a:prstGeom>
        </p:spPr>
        <p:txBody>
          <a:bodyPr vert="horz" lIns="91559" tIns="45779" rIns="91559" bIns="45779" rtlCol="0" anchor="b"/>
          <a:lstStyle>
            <a:lvl1pPr algn="l" eaLnBrk="1" fontAlgn="auto" hangingPunct="1">
              <a:spcBef>
                <a:spcPts val="0"/>
              </a:spcBef>
              <a:spcAft>
                <a:spcPts val="0"/>
              </a:spcAft>
              <a:defRPr sz="1200">
                <a:latin typeface="+mn-lt"/>
                <a:cs typeface="+mn-cs"/>
              </a:defRPr>
            </a:lvl1pPr>
          </a:lstStyle>
          <a:p>
            <a:pPr>
              <a:defRPr/>
            </a:pPr>
            <a:endParaRPr lang="en-NZ"/>
          </a:p>
        </p:txBody>
      </p:sp>
      <p:sp>
        <p:nvSpPr>
          <p:cNvPr id="5" name="Slide Number Placeholder 4"/>
          <p:cNvSpPr>
            <a:spLocks noGrp="1"/>
          </p:cNvSpPr>
          <p:nvPr>
            <p:ph type="sldNum" sz="quarter" idx="3"/>
          </p:nvPr>
        </p:nvSpPr>
        <p:spPr>
          <a:xfrm>
            <a:off x="3854450" y="9440863"/>
            <a:ext cx="2951163" cy="496887"/>
          </a:xfrm>
          <a:prstGeom prst="rect">
            <a:avLst/>
          </a:prstGeom>
        </p:spPr>
        <p:txBody>
          <a:bodyPr vert="horz" wrap="square" lIns="91559" tIns="45779" rIns="91559" bIns="45779" numCol="1" anchor="b" anchorCtr="0" compatLnSpc="1">
            <a:prstTxWarp prst="textNoShape">
              <a:avLst/>
            </a:prstTxWarp>
          </a:bodyPr>
          <a:lstStyle>
            <a:lvl1pPr algn="r" eaLnBrk="1" hangingPunct="1">
              <a:defRPr sz="1200" smtClean="0"/>
            </a:lvl1pPr>
          </a:lstStyle>
          <a:p>
            <a:pPr>
              <a:defRPr/>
            </a:pPr>
            <a:fld id="{BBA6DEA2-E2A4-47DE-A30B-E7D289A4ECB0}" type="slidenum">
              <a:rPr lang="en-NZ" altLang="en-US"/>
              <a:pPr>
                <a:defRPr/>
              </a:pPr>
              <a:t>‹#›</a:t>
            </a:fld>
            <a:endParaRPr lang="en-NZ"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559" tIns="45779" rIns="91559" bIns="45779" rtlCol="0"/>
          <a:lstStyle>
            <a:lvl1pPr algn="l" eaLnBrk="1" fontAlgn="auto" hangingPunct="1">
              <a:spcBef>
                <a:spcPts val="0"/>
              </a:spcBef>
              <a:spcAft>
                <a:spcPts val="0"/>
              </a:spcAft>
              <a:defRPr sz="1200">
                <a:latin typeface="+mn-lt"/>
                <a:cs typeface="+mn-cs"/>
              </a:defRPr>
            </a:lvl1pPr>
          </a:lstStyle>
          <a:p>
            <a:pPr>
              <a:defRPr/>
            </a:pPr>
            <a:endParaRPr lang="en-NZ"/>
          </a:p>
        </p:txBody>
      </p:sp>
      <p:sp>
        <p:nvSpPr>
          <p:cNvPr id="3" name="Date Placeholder 2"/>
          <p:cNvSpPr>
            <a:spLocks noGrp="1"/>
          </p:cNvSpPr>
          <p:nvPr>
            <p:ph type="dt" idx="1"/>
          </p:nvPr>
        </p:nvSpPr>
        <p:spPr>
          <a:xfrm>
            <a:off x="3854450" y="0"/>
            <a:ext cx="2951163" cy="498475"/>
          </a:xfrm>
          <a:prstGeom prst="rect">
            <a:avLst/>
          </a:prstGeom>
        </p:spPr>
        <p:txBody>
          <a:bodyPr vert="horz" lIns="91559" tIns="45779" rIns="91559" bIns="45779" rtlCol="0"/>
          <a:lstStyle>
            <a:lvl1pPr algn="r" eaLnBrk="1" fontAlgn="auto" hangingPunct="1">
              <a:spcBef>
                <a:spcPts val="0"/>
              </a:spcBef>
              <a:spcAft>
                <a:spcPts val="0"/>
              </a:spcAft>
              <a:defRPr sz="1200">
                <a:latin typeface="+mn-lt"/>
                <a:cs typeface="+mn-cs"/>
              </a:defRPr>
            </a:lvl1pPr>
          </a:lstStyle>
          <a:p>
            <a:pPr>
              <a:defRPr/>
            </a:pPr>
            <a:fld id="{BA91ADBB-61FF-4D2E-8FAD-FBE3A62A38B3}" type="datetimeFigureOut">
              <a:rPr lang="en-NZ"/>
              <a:pPr>
                <a:defRPr/>
              </a:pPr>
              <a:t>5/09/2016</a:t>
            </a:fld>
            <a:endParaRPr lang="en-NZ"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559" tIns="45779" rIns="91559" bIns="45779" rtlCol="0" anchor="ctr"/>
          <a:lstStyle/>
          <a:p>
            <a:pPr lvl="0"/>
            <a:endParaRPr lang="en-NZ" noProof="0" dirty="0"/>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559" tIns="45779" rIns="91559" bIns="457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a:p>
        </p:txBody>
      </p:sp>
      <p:sp>
        <p:nvSpPr>
          <p:cNvPr id="6" name="Footer Placeholder 5"/>
          <p:cNvSpPr>
            <a:spLocks noGrp="1"/>
          </p:cNvSpPr>
          <p:nvPr>
            <p:ph type="ftr" sz="quarter" idx="4"/>
          </p:nvPr>
        </p:nvSpPr>
        <p:spPr>
          <a:xfrm>
            <a:off x="0" y="9440863"/>
            <a:ext cx="2951163" cy="498475"/>
          </a:xfrm>
          <a:prstGeom prst="rect">
            <a:avLst/>
          </a:prstGeom>
        </p:spPr>
        <p:txBody>
          <a:bodyPr vert="horz" lIns="91559" tIns="45779" rIns="91559" bIns="45779" rtlCol="0" anchor="b"/>
          <a:lstStyle>
            <a:lvl1pPr algn="l" eaLnBrk="1" fontAlgn="auto" hangingPunct="1">
              <a:spcBef>
                <a:spcPts val="0"/>
              </a:spcBef>
              <a:spcAft>
                <a:spcPts val="0"/>
              </a:spcAft>
              <a:defRPr sz="1200">
                <a:latin typeface="+mn-lt"/>
                <a:cs typeface="+mn-cs"/>
              </a:defRPr>
            </a:lvl1pPr>
          </a:lstStyle>
          <a:p>
            <a:pPr>
              <a:defRPr/>
            </a:pPr>
            <a:endParaRPr lang="en-NZ"/>
          </a:p>
        </p:txBody>
      </p:sp>
      <p:sp>
        <p:nvSpPr>
          <p:cNvPr id="7" name="Slide Number Placeholder 6"/>
          <p:cNvSpPr>
            <a:spLocks noGrp="1"/>
          </p:cNvSpPr>
          <p:nvPr>
            <p:ph type="sldNum" sz="quarter" idx="5"/>
          </p:nvPr>
        </p:nvSpPr>
        <p:spPr>
          <a:xfrm>
            <a:off x="3854450" y="9440863"/>
            <a:ext cx="2951163" cy="498475"/>
          </a:xfrm>
          <a:prstGeom prst="rect">
            <a:avLst/>
          </a:prstGeom>
        </p:spPr>
        <p:txBody>
          <a:bodyPr vert="horz" wrap="square" lIns="91559" tIns="45779" rIns="91559" bIns="45779" numCol="1" anchor="b" anchorCtr="0" compatLnSpc="1">
            <a:prstTxWarp prst="textNoShape">
              <a:avLst/>
            </a:prstTxWarp>
          </a:bodyPr>
          <a:lstStyle>
            <a:lvl1pPr algn="r" eaLnBrk="1" hangingPunct="1">
              <a:defRPr sz="1200" smtClean="0"/>
            </a:lvl1pPr>
          </a:lstStyle>
          <a:p>
            <a:pPr>
              <a:defRPr/>
            </a:pPr>
            <a:fld id="{446CEDCA-5680-4E58-B4DD-EF7607535F98}" type="slidenum">
              <a:rPr lang="en-NZ" altLang="en-US"/>
              <a:pPr>
                <a:defRPr/>
              </a:pPr>
              <a:t>‹#›</a:t>
            </a:fld>
            <a:endParaRPr lang="en-N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Tx/>
              <a:buChar char="•"/>
            </a:pPr>
            <a:r>
              <a:rPr lang="en-NZ" altLang="en-US" sz="1100" smtClean="0"/>
              <a:t>“Now is the opportunity to review your health and safety practices and make sure you have the right behaviours, systems, processes and capability in place to manage the health and safety risks from your work”</a:t>
            </a:r>
          </a:p>
          <a:p>
            <a:pPr marL="628650" lvl="1" indent="-171450">
              <a:buFontTx/>
              <a:buChar char="•"/>
            </a:pPr>
            <a:r>
              <a:rPr lang="en-NZ" altLang="en-US" sz="1100" smtClean="0"/>
              <a:t>“Everyone has a role to play in health and safety. Not only is it good for business, it’s the right thing to do”.</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AABBE5-1131-4D98-B73C-94B42F7D7F82}" type="slidenum">
              <a:rPr lang="en-NZ" altLang="en-US"/>
              <a:pPr>
                <a:spcBef>
                  <a:spcPct val="0"/>
                </a:spcBef>
              </a:pPr>
              <a:t>1</a:t>
            </a:fld>
            <a:endParaRPr lang="en-NZ"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C72B10-78A0-4D86-971F-DA04C139494B}" type="slidenum">
              <a:rPr lang="en-NZ" altLang="en-US"/>
              <a:pPr>
                <a:spcBef>
                  <a:spcPct val="0"/>
                </a:spcBef>
              </a:pPr>
              <a:t>15</a:t>
            </a:fld>
            <a:endParaRPr lang="en-NZ"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988C2D-0859-4EAB-AC12-3117F9655603}" type="slidenum">
              <a:rPr lang="en-NZ" altLang="en-US"/>
              <a:pPr>
                <a:spcBef>
                  <a:spcPct val="0"/>
                </a:spcBef>
              </a:pPr>
              <a:t>16</a:t>
            </a:fld>
            <a:endParaRPr lang="en-NZ"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z="110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38CF7C-C09B-459E-B2F5-C2F886BE6EE5}" type="slidenum">
              <a:rPr lang="en-NZ" altLang="en-US"/>
              <a:pPr>
                <a:spcBef>
                  <a:spcPct val="0"/>
                </a:spcBef>
              </a:pPr>
              <a:t>17</a:t>
            </a:fld>
            <a:endParaRPr lang="en-NZ"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z="110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F28648-37D4-4C7F-A511-D10FD5FD3FC5}" type="slidenum">
              <a:rPr lang="en-NZ" altLang="en-US"/>
              <a:pPr>
                <a:spcBef>
                  <a:spcPct val="0"/>
                </a:spcBef>
              </a:pPr>
              <a:t>18</a:t>
            </a:fld>
            <a:endParaRPr lang="en-NZ"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NZ" altLang="en-US" sz="110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9472B0-18EE-4C47-825C-7DB35FDC426A}" type="slidenum">
              <a:rPr lang="en-NZ" altLang="en-US"/>
              <a:pPr>
                <a:spcBef>
                  <a:spcPct val="0"/>
                </a:spcBef>
              </a:pPr>
              <a:t>19</a:t>
            </a:fld>
            <a:endParaRPr lang="en-NZ"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681038" y="4783138"/>
            <a:ext cx="5445125" cy="3838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NZ" altLang="en-US" dirty="0" smtClean="0"/>
              <a:t>The hazardous </a:t>
            </a:r>
            <a:r>
              <a:rPr lang="en-NZ" altLang="en-US" dirty="0"/>
              <a:t>s</a:t>
            </a:r>
            <a:r>
              <a:rPr lang="en-NZ" altLang="en-US" dirty="0" smtClean="0"/>
              <a:t>ubstances landscape is broad and complex, spanning from general requirements to protect the health and safety of those using substances in the workplace, to ensuring specific controls are in place for particular types and quantities of substance, right through to the major hazard facility regime which exists to prevent catastrophic harm.</a:t>
            </a:r>
          </a:p>
          <a:p>
            <a:pPr>
              <a:spcBef>
                <a:spcPct val="0"/>
              </a:spcBef>
              <a:defRPr/>
            </a:pPr>
            <a:endParaRPr lang="en-NZ" altLang="en-US" dirty="0"/>
          </a:p>
          <a:p>
            <a:pPr>
              <a:spcBef>
                <a:spcPct val="0"/>
              </a:spcBef>
              <a:defRPr/>
            </a:pPr>
            <a:r>
              <a:rPr lang="en-NZ" altLang="en-US" dirty="0" smtClean="0"/>
              <a:t>The Operations &amp; Support group operates across that range, including:</a:t>
            </a:r>
          </a:p>
          <a:p>
            <a:pPr marL="171673" indent="-171673">
              <a:spcBef>
                <a:spcPct val="0"/>
              </a:spcBef>
              <a:buFontTx/>
              <a:buChar char="-"/>
              <a:defRPr/>
            </a:pPr>
            <a:r>
              <a:rPr lang="en-NZ" altLang="en-US" dirty="0" smtClean="0"/>
              <a:t>Assessment of work related health controls for those using substances in a work place (</a:t>
            </a:r>
            <a:r>
              <a:rPr lang="en-NZ" altLang="en-US" dirty="0" err="1" smtClean="0"/>
              <a:t>eg</a:t>
            </a:r>
            <a:r>
              <a:rPr lang="en-NZ" altLang="en-US" dirty="0" smtClean="0"/>
              <a:t> local exhaust ventilation, respiratory protection)</a:t>
            </a:r>
          </a:p>
          <a:p>
            <a:pPr marL="171673" indent="-171673">
              <a:spcBef>
                <a:spcPct val="0"/>
              </a:spcBef>
              <a:buFontTx/>
              <a:buChar char="-"/>
              <a:defRPr/>
            </a:pPr>
            <a:r>
              <a:rPr lang="en-NZ" altLang="en-US" dirty="0" smtClean="0"/>
              <a:t>Assessment of prescriptive HSNO controls that must be in place when chemicals are being used (</a:t>
            </a:r>
            <a:r>
              <a:rPr lang="en-NZ" altLang="en-US" dirty="0" err="1" smtClean="0"/>
              <a:t>eg</a:t>
            </a:r>
            <a:r>
              <a:rPr lang="en-NZ" altLang="en-US" dirty="0" smtClean="0"/>
              <a:t> safety data sheets, training &amp; supervision) through to more complex controls when large quantities or more hazardous substances are being used</a:t>
            </a:r>
          </a:p>
          <a:p>
            <a:pPr marL="171673" indent="-171673">
              <a:spcBef>
                <a:spcPct val="0"/>
              </a:spcBef>
              <a:buFontTx/>
              <a:buChar char="-"/>
              <a:defRPr/>
            </a:pPr>
            <a:r>
              <a:rPr lang="en-NZ" altLang="en-US" dirty="0" smtClean="0"/>
              <a:t>Consideration of process safety for more complex sites for facilities with the potential to cause a high consequence event where a loss of containment occurs</a:t>
            </a:r>
          </a:p>
          <a:p>
            <a:pPr marL="171673" indent="-171673">
              <a:spcBef>
                <a:spcPct val="0"/>
              </a:spcBef>
              <a:buFontTx/>
              <a:buChar char="-"/>
              <a:defRPr/>
            </a:pPr>
            <a:r>
              <a:rPr lang="en-NZ" altLang="en-US" dirty="0" smtClean="0"/>
              <a:t>Management and quality assurance of the of the test certifier network, who provide third party certification of sites where many higher risk controls are required</a:t>
            </a:r>
          </a:p>
          <a:p>
            <a:pPr marL="171673" indent="-171673">
              <a:spcBef>
                <a:spcPct val="0"/>
              </a:spcBef>
              <a:buFontTx/>
              <a:buChar char="-"/>
              <a:defRPr/>
            </a:pPr>
            <a:r>
              <a:rPr lang="en-NZ" altLang="en-US" dirty="0" smtClean="0"/>
              <a:t>Responding to incidents that occur in the workplace, including working with the Major Hazard Facilities team to provide support with investigations.</a:t>
            </a:r>
          </a:p>
          <a:p>
            <a:pPr>
              <a:spcBef>
                <a:spcPct val="0"/>
              </a:spcBef>
              <a:defRPr/>
            </a:pPr>
            <a:endParaRPr lang="en-NZ" altLang="en-US" dirty="0"/>
          </a:p>
          <a:p>
            <a:pPr>
              <a:spcBef>
                <a:spcPct val="0"/>
              </a:spcBef>
              <a:defRPr/>
            </a:pPr>
            <a:endParaRPr lang="en-NZ" altLang="en-US" dirty="0" smtClean="0"/>
          </a:p>
          <a:p>
            <a:pPr>
              <a:spcBef>
                <a:spcPct val="0"/>
              </a:spcBef>
              <a:defRPr/>
            </a:pPr>
            <a:endParaRPr lang="en-NZ" altLang="en-US" dirty="0"/>
          </a:p>
          <a:p>
            <a:pPr>
              <a:spcBef>
                <a:spcPct val="0"/>
              </a:spcBef>
              <a:defRPr/>
            </a:pPr>
            <a:endParaRPr lang="en-NZ" altLang="en-US" dirty="0" smtClean="0"/>
          </a:p>
          <a:p>
            <a:pPr>
              <a:defRPr/>
            </a:pPr>
            <a:endParaRPr lang="en-NZ"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4071C6-638B-4F59-9FCA-9EC8F4BEE8FC}" type="slidenum">
              <a:rPr lang="en-NZ" altLang="en-US"/>
              <a:pPr>
                <a:spcBef>
                  <a:spcPct val="0"/>
                </a:spcBef>
              </a:pPr>
              <a:t>20</a:t>
            </a:fld>
            <a:endParaRPr lang="en-NZ"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xfrm>
            <a:off x="681038" y="4797425"/>
            <a:ext cx="5445125" cy="4643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NZ" altLang="en-US" smtClean="0"/>
              <a:t>In order to carry out this work our teams must have the right skills for their work and to work together to ensure the risks posed by hazardous substances are managed.</a:t>
            </a:r>
          </a:p>
          <a:p>
            <a:pPr>
              <a:spcBef>
                <a:spcPct val="0"/>
              </a:spcBef>
            </a:pPr>
            <a:endParaRPr lang="en-NZ" altLang="en-US" smtClean="0"/>
          </a:p>
          <a:p>
            <a:pPr>
              <a:spcBef>
                <a:spcPct val="0"/>
              </a:spcBef>
            </a:pPr>
            <a:r>
              <a:rPr lang="en-NZ" altLang="en-US" smtClean="0"/>
              <a:t>For inspectors, this means that when hazardous substances are identified in a workplace then inspectors will be expected to assess the </a:t>
            </a:r>
            <a:r>
              <a:rPr lang="en-NZ" altLang="en-US" b="1" smtClean="0"/>
              <a:t>Foundation Controls </a:t>
            </a:r>
            <a:r>
              <a:rPr lang="en-NZ" altLang="en-US" smtClean="0"/>
              <a:t>as part of a </a:t>
            </a:r>
            <a:r>
              <a:rPr lang="en-NZ" altLang="en-US" b="1" smtClean="0"/>
              <a:t>level 1 B.A.U. risk assessment</a:t>
            </a:r>
            <a:r>
              <a:rPr lang="en-NZ" altLang="en-US" smtClean="0"/>
              <a:t>.</a:t>
            </a:r>
          </a:p>
          <a:p>
            <a:pPr>
              <a:spcBef>
                <a:spcPct val="0"/>
              </a:spcBef>
            </a:pPr>
            <a:endParaRPr lang="en-NZ" altLang="en-US" smtClean="0"/>
          </a:p>
          <a:p>
            <a:pPr>
              <a:spcBef>
                <a:spcPct val="0"/>
              </a:spcBef>
            </a:pPr>
            <a:r>
              <a:rPr lang="en-NZ" altLang="en-US" smtClean="0"/>
              <a:t>Where the risk is such that additional </a:t>
            </a:r>
            <a:r>
              <a:rPr lang="en-NZ" altLang="en-US" b="1" smtClean="0"/>
              <a:t>Higher Risk Controls </a:t>
            </a:r>
            <a:r>
              <a:rPr lang="en-NZ" altLang="en-US" smtClean="0"/>
              <a:t>are required then the inspectorate, supported by the six inspectors seconded to TP&amp;S will use tools such as the HSNO Calculator to assess the risk as part of a </a:t>
            </a:r>
            <a:r>
              <a:rPr lang="en-NZ" altLang="en-US" b="1" smtClean="0"/>
              <a:t>level 2 assessment</a:t>
            </a:r>
            <a:r>
              <a:rPr lang="en-NZ" altLang="en-US" smtClean="0"/>
              <a:t>.</a:t>
            </a:r>
          </a:p>
          <a:p>
            <a:pPr>
              <a:spcBef>
                <a:spcPct val="0"/>
              </a:spcBef>
            </a:pPr>
            <a:endParaRPr lang="en-NZ" altLang="en-US" smtClean="0"/>
          </a:p>
          <a:p>
            <a:pPr>
              <a:spcBef>
                <a:spcPct val="0"/>
              </a:spcBef>
            </a:pPr>
            <a:r>
              <a:rPr lang="en-NZ" altLang="en-US" smtClean="0"/>
              <a:t>The Operations &amp; Support Group is working with the Learning &amp; Development team to ensure the Level 1 warranting programme and Level 2 inspector training programme deliver the critical skills needed by the inspectorate to carry out this work and with Chief Inspectors and managers to set expectations.</a:t>
            </a:r>
          </a:p>
          <a:p>
            <a:pPr>
              <a:spcBef>
                <a:spcPct val="0"/>
              </a:spcBef>
            </a:pPr>
            <a:endParaRPr lang="en-NZ" altLang="en-US" smtClean="0"/>
          </a:p>
          <a:p>
            <a:pPr>
              <a:spcBef>
                <a:spcPct val="0"/>
              </a:spcBef>
            </a:pPr>
            <a:r>
              <a:rPr lang="en-NZ" altLang="en-US" smtClean="0"/>
              <a:t>Where more complex projects are delivered that assess additional controls, or potentially blend into other areas such as health assessment, then additional training over and above the core L&amp;D programme will be rolled out as part of the project. The Clean Air project is an example of this model.</a:t>
            </a:r>
          </a:p>
          <a:p>
            <a:pPr>
              <a:spcBef>
                <a:spcPct val="0"/>
              </a:spcBef>
            </a:pPr>
            <a:endParaRPr lang="en-NZ" altLang="en-US" smtClean="0"/>
          </a:p>
          <a:p>
            <a:pPr>
              <a:spcBef>
                <a:spcPct val="0"/>
              </a:spcBef>
            </a:pPr>
            <a:r>
              <a:rPr lang="en-NZ" altLang="en-US" smtClean="0"/>
              <a:t>We are exploring additional structures, similar to the Champions Network, that will continue to support the ongoing development of inspector capability to respond to unplanned events and to take part in more complex work.</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7E2CAD-31A7-49D7-8D7C-8C398DF3AFB3}" type="slidenum">
              <a:rPr lang="en-NZ" altLang="en-US"/>
              <a:pPr>
                <a:spcBef>
                  <a:spcPct val="0"/>
                </a:spcBef>
              </a:pPr>
              <a:t>21</a:t>
            </a:fld>
            <a:endParaRPr lang="en-NZ"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999025-9C68-4D12-AC91-FEFC45D665E2}" type="slidenum">
              <a:rPr lang="en-NZ" altLang="en-US"/>
              <a:pPr>
                <a:spcBef>
                  <a:spcPct val="0"/>
                </a:spcBef>
              </a:pPr>
              <a:t>22</a:t>
            </a:fld>
            <a:endParaRPr lang="en-NZ"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z="1100" smtClean="0"/>
          </a:p>
          <a:p>
            <a:endParaRPr lang="en-NZ" altLang="en-US" sz="1100" smtClean="0"/>
          </a:p>
          <a:p>
            <a:endParaRPr lang="en-NZ" altLang="en-US" sz="1100" smtClean="0"/>
          </a:p>
          <a:p>
            <a:endParaRPr lang="en-NZ" altLang="en-US" sz="1100" smtClean="0"/>
          </a:p>
          <a:p>
            <a:endParaRPr lang="en-NZ" altLang="en-US" sz="110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58CF7-81E1-46C6-8F75-ACC150FAE5ED}" type="slidenum">
              <a:rPr lang="en-NZ" altLang="en-US"/>
              <a:pPr>
                <a:spcBef>
                  <a:spcPct val="0"/>
                </a:spcBef>
              </a:pPr>
              <a:t>23</a:t>
            </a:fld>
            <a:endParaRPr lang="en-NZ"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E139B0-B3F9-496C-BC52-A65634BCEF4E}" type="slidenum">
              <a:rPr lang="en-NZ" altLang="en-US"/>
              <a:pPr>
                <a:spcBef>
                  <a:spcPct val="0"/>
                </a:spcBef>
              </a:pPr>
              <a:t>24</a:t>
            </a:fld>
            <a:endParaRPr lang="en-NZ"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149141-A252-4560-9281-281896730D62}" type="slidenum">
              <a:rPr lang="en-NZ" altLang="en-US"/>
              <a:pPr>
                <a:spcBef>
                  <a:spcPct val="0"/>
                </a:spcBef>
              </a:pPr>
              <a:t>2</a:t>
            </a:fld>
            <a:endParaRPr lang="en-NZ"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z="110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84E572-E9A3-4031-A2ED-F47BFE26414A}" type="slidenum">
              <a:rPr lang="en-NZ" altLang="en-US"/>
              <a:pPr>
                <a:spcBef>
                  <a:spcPct val="0"/>
                </a:spcBef>
              </a:pPr>
              <a:t>3</a:t>
            </a:fld>
            <a:endParaRPr lang="en-NZ"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z="110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ED6780-939A-438D-B3E2-5A93D7C1EF59}" type="slidenum">
              <a:rPr lang="en-NZ" altLang="en-US"/>
              <a:pPr>
                <a:spcBef>
                  <a:spcPct val="0"/>
                </a:spcBef>
              </a:pPr>
              <a:t>4</a:t>
            </a:fld>
            <a:endParaRPr lang="en-NZ"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BA71EE-869E-4D61-BED6-25B4782044D1}" type="slidenum">
              <a:rPr lang="en-NZ" altLang="en-US"/>
              <a:pPr>
                <a:spcBef>
                  <a:spcPct val="0"/>
                </a:spcBef>
              </a:pPr>
              <a:t>6</a:t>
            </a:fld>
            <a:endParaRPr lang="en-NZ"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93FE71-9901-40B0-8D04-A4EEE5C27264}" type="slidenum">
              <a:rPr lang="en-NZ" altLang="en-US"/>
              <a:pPr>
                <a:spcBef>
                  <a:spcPct val="0"/>
                </a:spcBef>
              </a:pPr>
              <a:t>8</a:t>
            </a:fld>
            <a:endParaRPr lang="en-NZ"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EAB5A0-F7D2-4137-9AE3-E1FF61CDA0E5}" type="slidenum">
              <a:rPr lang="en-NZ" altLang="en-US"/>
              <a:pPr>
                <a:spcBef>
                  <a:spcPct val="0"/>
                </a:spcBef>
              </a:pPr>
              <a:t>9</a:t>
            </a:fld>
            <a:endParaRPr lang="en-NZ"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754FD5-2747-427C-A90B-E1BD48F248BF}" type="slidenum">
              <a:rPr lang="en-NZ" altLang="en-US"/>
              <a:pPr>
                <a:spcBef>
                  <a:spcPct val="0"/>
                </a:spcBef>
              </a:pPr>
              <a:t>10</a:t>
            </a:fld>
            <a:endParaRPr lang="en-NZ"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D54970-6AF1-42B3-8DC8-0228F8F1F626}" type="slidenum">
              <a:rPr lang="en-NZ" altLang="en-US"/>
              <a:pPr>
                <a:spcBef>
                  <a:spcPct val="0"/>
                </a:spcBef>
              </a:pPr>
              <a:t>12</a:t>
            </a:fld>
            <a:endParaRPr lang="en-NZ"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8300" y="4738688"/>
            <a:ext cx="83947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200405"/>
            <a:ext cx="5486400" cy="857250"/>
          </a:xfrm>
        </p:spPr>
        <p:txBody>
          <a:bodyPr anchor="t">
            <a:noAutofit/>
          </a:bodyPr>
          <a:lstStyle>
            <a:lvl1pPr>
              <a:defRPr sz="2400" cap="all" baseline="0"/>
            </a:lvl1pPr>
          </a:lstStyle>
          <a:p>
            <a:r>
              <a:rPr lang="en-AU" dirty="0" smtClean="0"/>
              <a:t>Click to edit Master title style</a:t>
            </a:r>
            <a:endParaRPr lang="en-US" dirty="0"/>
          </a:p>
        </p:txBody>
      </p:sp>
      <p:sp>
        <p:nvSpPr>
          <p:cNvPr id="12" name="Content Placeholder 2"/>
          <p:cNvSpPr>
            <a:spLocks noGrp="1"/>
          </p:cNvSpPr>
          <p:nvPr>
            <p:ph idx="1"/>
          </p:nvPr>
        </p:nvSpPr>
        <p:spPr>
          <a:xfrm>
            <a:off x="914400" y="1102897"/>
            <a:ext cx="7772400" cy="3394472"/>
          </a:xfrm>
        </p:spPr>
        <p:txBody>
          <a:bodyPr>
            <a:normAutofit/>
          </a:bodyPr>
          <a:lstStyle>
            <a:lvl1pPr>
              <a:defRPr sz="3600"/>
            </a:lvl1pPr>
            <a:lvl2pPr>
              <a:defRPr sz="3600"/>
            </a:lvl2pPr>
            <a:lvl3pPr>
              <a:defRPr sz="3600"/>
            </a:lvl3pPr>
            <a:lvl4pPr>
              <a:defRPr sz="3600"/>
            </a:lvl4pPr>
            <a:lvl5pPr>
              <a:defRPr sz="3600"/>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solidFill>
                  <a:schemeClr val="bg1"/>
                </a:solidFill>
              </a:defRPr>
            </a:lvl1pPr>
          </a:lstStyle>
          <a:p>
            <a:pPr>
              <a:defRPr/>
            </a:pPr>
            <a:endParaRPr lang="en-US"/>
          </a:p>
        </p:txBody>
      </p:sp>
      <p:sp>
        <p:nvSpPr>
          <p:cNvPr id="6" name="Footer Placeholder 4"/>
          <p:cNvSpPr>
            <a:spLocks noGrp="1"/>
          </p:cNvSpPr>
          <p:nvPr>
            <p:ph type="ftr" sz="quarter" idx="11"/>
          </p:nvPr>
        </p:nvSpPr>
        <p:spPr/>
        <p:txBody>
          <a:bodyPr/>
          <a:lstStyle>
            <a:lvl1pPr algn="l">
              <a:defRPr b="1">
                <a:solidFill>
                  <a:schemeClr val="bg1"/>
                </a:solidFill>
              </a:defRPr>
            </a:lvl1pPr>
          </a:lstStyle>
          <a:p>
            <a:pPr>
              <a:defRPr/>
            </a:pPr>
            <a:r>
              <a:rPr lang="en-US"/>
              <a:t>WORKSAFE NEW ZEALAND </a:t>
            </a:r>
          </a:p>
        </p:txBody>
      </p:sp>
      <p:sp>
        <p:nvSpPr>
          <p:cNvPr id="7" name="Slide Number Placeholder 5"/>
          <p:cNvSpPr>
            <a:spLocks noGrp="1"/>
          </p:cNvSpPr>
          <p:nvPr>
            <p:ph type="sldNum" sz="quarter" idx="12"/>
          </p:nvPr>
        </p:nvSpPr>
        <p:spPr/>
        <p:txBody>
          <a:bodyPr/>
          <a:lstStyle>
            <a:lvl1pPr>
              <a:defRPr smtClean="0"/>
            </a:lvl1pPr>
          </a:lstStyle>
          <a:p>
            <a:pPr>
              <a:defRPr/>
            </a:pPr>
            <a:fld id="{BE6A7237-AC74-4D57-ABB6-301B3E75F965}" type="slidenum">
              <a:rPr lang="en-US" altLang="en-US"/>
              <a:pPr>
                <a:defRPr/>
              </a:pPr>
              <a:t>‹#›</a:t>
            </a:fld>
            <a:endParaRPr lang="en-US" altLang="en-US"/>
          </a:p>
        </p:txBody>
      </p:sp>
    </p:spTree>
    <p:extLst>
      <p:ext uri="{BB962C8B-B14F-4D97-AF65-F5344CB8AC3E}">
        <p14:creationId xmlns:p14="http://schemas.microsoft.com/office/powerpoint/2010/main" val="74400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1956" t="2" b="-2"/>
          <a:stretch>
            <a:fillRect/>
          </a:stretch>
        </p:blipFill>
        <p:spPr bwMode="auto">
          <a:xfrm>
            <a:off x="-169863" y="4819650"/>
            <a:ext cx="8874126"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199" y="496238"/>
            <a:ext cx="6562725" cy="532285"/>
          </a:xfrm>
        </p:spPr>
        <p:txBody>
          <a:bodyPr anchor="t">
            <a:noAutofit/>
          </a:bodyPr>
          <a:lstStyle>
            <a:lvl1pPr>
              <a:defRPr sz="2400" cap="all" baseline="0"/>
            </a:lvl1pPr>
          </a:lstStyle>
          <a:p>
            <a:r>
              <a:rPr lang="en-AU" dirty="0" smtClean="0"/>
              <a:t>Click to edit Master title style</a:t>
            </a:r>
            <a:endParaRPr lang="en-US" dirty="0"/>
          </a:p>
        </p:txBody>
      </p:sp>
      <p:sp>
        <p:nvSpPr>
          <p:cNvPr id="12" name="Content Placeholder 2"/>
          <p:cNvSpPr>
            <a:spLocks noGrp="1"/>
          </p:cNvSpPr>
          <p:nvPr>
            <p:ph idx="1"/>
          </p:nvPr>
        </p:nvSpPr>
        <p:spPr>
          <a:xfrm>
            <a:off x="457199" y="1102897"/>
            <a:ext cx="7772400" cy="3394472"/>
          </a:xfrm>
        </p:spPr>
        <p:txBody>
          <a:bodyPr>
            <a:normAutofit/>
          </a:bodyPr>
          <a:lstStyle>
            <a:lvl1pPr>
              <a:defRPr sz="1800" b="0"/>
            </a:lvl1pPr>
            <a:lvl2pPr>
              <a:defRPr sz="1800" b="0"/>
            </a:lvl2pPr>
            <a:lvl3pPr>
              <a:defRPr sz="1800" b="0"/>
            </a:lvl3pPr>
            <a:lvl4pPr>
              <a:defRPr sz="1800" b="0"/>
            </a:lvl4pPr>
            <a:lvl5pPr>
              <a:defRPr sz="1800" b="0"/>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10"/>
          </p:nvPr>
        </p:nvSpPr>
        <p:spPr>
          <a:xfrm>
            <a:off x="296863" y="4494213"/>
            <a:ext cx="2133600" cy="365125"/>
          </a:xfrm>
        </p:spPr>
        <p:txBody>
          <a:bodyPr anchor="ctr"/>
          <a:lstStyle>
            <a:lvl1pPr algn="l">
              <a:defRPr sz="800" smtClean="0">
                <a:solidFill>
                  <a:schemeClr val="tx1"/>
                </a:solidFill>
                <a:latin typeface="Verdana" panose="020B0604030504040204" pitchFamily="34" charset="0"/>
              </a:defRPr>
            </a:lvl1pPr>
          </a:lstStyle>
          <a:p>
            <a:pPr>
              <a:defRPr/>
            </a:pPr>
            <a:fld id="{E87D0CDC-3E0B-4810-ABB8-51AEB5CFC759}" type="slidenum">
              <a:rPr lang="en-NZ" altLang="en-US"/>
              <a:pPr>
                <a:defRPr/>
              </a:pPr>
              <a:t>‹#›</a:t>
            </a:fld>
            <a:endParaRPr lang="en-NZ" altLang="en-US"/>
          </a:p>
        </p:txBody>
      </p:sp>
    </p:spTree>
    <p:extLst>
      <p:ext uri="{BB962C8B-B14F-4D97-AF65-F5344CB8AC3E}">
        <p14:creationId xmlns:p14="http://schemas.microsoft.com/office/powerpoint/2010/main" val="413113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8300" y="4738688"/>
            <a:ext cx="83947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00151"/>
            <a:ext cx="4038600" cy="3394472"/>
          </a:xfrm>
        </p:spPr>
        <p:txBody>
          <a:bodyPr>
            <a:noAutofit/>
          </a:bodyPr>
          <a:lstStyle>
            <a:lvl1pPr>
              <a:defRPr sz="3600"/>
            </a:lvl1pPr>
            <a:lvl2pPr>
              <a:defRPr sz="3600"/>
            </a:lvl2pPr>
            <a:lvl3pPr>
              <a:defRPr sz="3600"/>
            </a:lvl3pPr>
            <a:lvl4pPr>
              <a:defRPr sz="3600"/>
            </a:lvl4pPr>
            <a:lvl5pPr>
              <a:defRPr sz="36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noAutofit/>
          </a:bodyPr>
          <a:lstStyle>
            <a:lvl1pPr>
              <a:defRPr sz="2800" b="0"/>
            </a:lvl1pPr>
            <a:lvl2pPr>
              <a:defRPr sz="2800" b="0"/>
            </a:lvl2pPr>
            <a:lvl3pPr>
              <a:defRPr sz="2800" b="0"/>
            </a:lvl3pPr>
            <a:lvl4pPr>
              <a:defRPr sz="2800" b="0"/>
            </a:lvl4pPr>
            <a:lvl5pPr>
              <a:defRPr sz="2800" b="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Title 1"/>
          <p:cNvSpPr>
            <a:spLocks noGrp="1"/>
          </p:cNvSpPr>
          <p:nvPr>
            <p:ph type="title"/>
          </p:nvPr>
        </p:nvSpPr>
        <p:spPr>
          <a:xfrm>
            <a:off x="457200" y="200405"/>
            <a:ext cx="5486400" cy="857250"/>
          </a:xfrm>
        </p:spPr>
        <p:txBody>
          <a:bodyPr anchor="t">
            <a:normAutofit/>
          </a:bodyPr>
          <a:lstStyle>
            <a:lvl1pPr>
              <a:defRPr sz="2400" cap="all" baseline="0"/>
            </a:lvl1pPr>
          </a:lstStyle>
          <a:p>
            <a:r>
              <a:rPr lang="en-AU" dirty="0" smtClean="0"/>
              <a:t>Click to edit Master title style</a:t>
            </a:r>
            <a:endParaRPr lang="en-US" dirty="0"/>
          </a:p>
        </p:txBody>
      </p:sp>
      <p:sp>
        <p:nvSpPr>
          <p:cNvPr id="6" name="Date Placeholder 3"/>
          <p:cNvSpPr>
            <a:spLocks noGrp="1"/>
          </p:cNvSpPr>
          <p:nvPr>
            <p:ph type="dt" sz="half" idx="10"/>
          </p:nvPr>
        </p:nvSpPr>
        <p:spPr/>
        <p:txBody>
          <a:bodyPr/>
          <a:lstStyle>
            <a:lvl1pPr>
              <a:defRPr>
                <a:solidFill>
                  <a:prstClr val="white"/>
                </a:solidFill>
              </a:defRPr>
            </a:lvl1pPr>
          </a:lstStyle>
          <a:p>
            <a:pPr>
              <a:defRPr/>
            </a:pPr>
            <a:endParaRPr lang="en-US"/>
          </a:p>
        </p:txBody>
      </p:sp>
      <p:sp>
        <p:nvSpPr>
          <p:cNvPr id="7" name="Footer Placeholder 4"/>
          <p:cNvSpPr>
            <a:spLocks noGrp="1"/>
          </p:cNvSpPr>
          <p:nvPr>
            <p:ph type="ftr" sz="quarter" idx="11"/>
          </p:nvPr>
        </p:nvSpPr>
        <p:spPr/>
        <p:txBody>
          <a:bodyPr/>
          <a:lstStyle>
            <a:lvl1pPr algn="l">
              <a:defRPr b="1">
                <a:solidFill>
                  <a:prstClr val="white"/>
                </a:solidFill>
              </a:defRPr>
            </a:lvl1pPr>
          </a:lstStyle>
          <a:p>
            <a:pPr>
              <a:defRPr/>
            </a:pPr>
            <a:r>
              <a:rPr lang="en-US"/>
              <a:t>WORKSAFE NEW ZEALAND </a:t>
            </a:r>
          </a:p>
        </p:txBody>
      </p:sp>
      <p:sp>
        <p:nvSpPr>
          <p:cNvPr id="9" name="Slide Number Placeholder 5"/>
          <p:cNvSpPr>
            <a:spLocks noGrp="1"/>
          </p:cNvSpPr>
          <p:nvPr>
            <p:ph type="sldNum" sz="quarter" idx="12"/>
          </p:nvPr>
        </p:nvSpPr>
        <p:spPr/>
        <p:txBody>
          <a:bodyPr/>
          <a:lstStyle>
            <a:lvl1pPr>
              <a:defRPr smtClean="0"/>
            </a:lvl1pPr>
          </a:lstStyle>
          <a:p>
            <a:pPr>
              <a:defRPr/>
            </a:pPr>
            <a:fld id="{1E5C54AB-DE0A-4A1D-8820-5FB4133A53E2}" type="slidenum">
              <a:rPr lang="en-US" altLang="en-US"/>
              <a:pPr>
                <a:defRPr/>
              </a:pPr>
              <a:t>‹#›</a:t>
            </a:fld>
            <a:endParaRPr lang="en-US" altLang="en-US"/>
          </a:p>
        </p:txBody>
      </p:sp>
    </p:spTree>
    <p:extLst>
      <p:ext uri="{BB962C8B-B14F-4D97-AF65-F5344CB8AC3E}">
        <p14:creationId xmlns:p14="http://schemas.microsoft.com/office/powerpoint/2010/main" val="78134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8300" y="4738688"/>
            <a:ext cx="83947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smtClean="0"/>
              <a:t>Click to edit Master title style</a:t>
            </a:r>
            <a:endParaRPr lang="en-US"/>
          </a:p>
        </p:txBody>
      </p:sp>
      <p:sp>
        <p:nvSpPr>
          <p:cNvPr id="4" name="Date Placeholder 3"/>
          <p:cNvSpPr>
            <a:spLocks noGrp="1"/>
          </p:cNvSpPr>
          <p:nvPr>
            <p:ph type="dt" sz="half" idx="10"/>
          </p:nvPr>
        </p:nvSpPr>
        <p:spPr/>
        <p:txBody>
          <a:bodyPr/>
          <a:lstStyle>
            <a:lvl1pPr>
              <a:defRPr>
                <a:solidFill>
                  <a:prstClr val="white"/>
                </a:solidFill>
              </a:defRPr>
            </a:lvl1pPr>
          </a:lstStyle>
          <a:p>
            <a:pPr>
              <a:defRPr/>
            </a:pPr>
            <a:endParaRPr lang="en-US"/>
          </a:p>
        </p:txBody>
      </p:sp>
      <p:sp>
        <p:nvSpPr>
          <p:cNvPr id="5" name="Footer Placeholder 4"/>
          <p:cNvSpPr>
            <a:spLocks noGrp="1"/>
          </p:cNvSpPr>
          <p:nvPr>
            <p:ph type="ftr" sz="quarter" idx="11"/>
          </p:nvPr>
        </p:nvSpPr>
        <p:spPr/>
        <p:txBody>
          <a:bodyPr/>
          <a:lstStyle>
            <a:lvl1pPr algn="l">
              <a:defRPr b="1">
                <a:solidFill>
                  <a:prstClr val="white"/>
                </a:solidFill>
              </a:defRPr>
            </a:lvl1pPr>
          </a:lstStyle>
          <a:p>
            <a:pPr>
              <a:defRPr/>
            </a:pPr>
            <a:r>
              <a:rPr lang="en-US"/>
              <a:t>WORKSAFE NEW ZEALAND </a:t>
            </a:r>
          </a:p>
        </p:txBody>
      </p:sp>
      <p:sp>
        <p:nvSpPr>
          <p:cNvPr id="6" name="Slide Number Placeholder 5"/>
          <p:cNvSpPr>
            <a:spLocks noGrp="1"/>
          </p:cNvSpPr>
          <p:nvPr>
            <p:ph type="sldNum" sz="quarter" idx="12"/>
          </p:nvPr>
        </p:nvSpPr>
        <p:spPr/>
        <p:txBody>
          <a:bodyPr/>
          <a:lstStyle>
            <a:lvl1pPr>
              <a:defRPr smtClean="0"/>
            </a:lvl1pPr>
          </a:lstStyle>
          <a:p>
            <a:pPr>
              <a:defRPr/>
            </a:pPr>
            <a:fld id="{C42FD319-04C9-4A30-866A-EA47F081D2B9}" type="slidenum">
              <a:rPr lang="en-US" altLang="en-US"/>
              <a:pPr>
                <a:defRPr/>
              </a:pPr>
              <a:t>‹#›</a:t>
            </a:fld>
            <a:endParaRPr lang="en-US" altLang="en-US"/>
          </a:p>
        </p:txBody>
      </p:sp>
    </p:spTree>
    <p:extLst>
      <p:ext uri="{BB962C8B-B14F-4D97-AF65-F5344CB8AC3E}">
        <p14:creationId xmlns:p14="http://schemas.microsoft.com/office/powerpoint/2010/main" val="3386316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93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8300" y="4738688"/>
            <a:ext cx="83947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204787"/>
            <a:ext cx="3008313" cy="871538"/>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Date Placeholder 3"/>
          <p:cNvSpPr>
            <a:spLocks noGrp="1"/>
          </p:cNvSpPr>
          <p:nvPr>
            <p:ph type="dt" sz="half" idx="10"/>
          </p:nvPr>
        </p:nvSpPr>
        <p:spPr/>
        <p:txBody>
          <a:bodyPr/>
          <a:lstStyle>
            <a:lvl1pPr>
              <a:defRPr>
                <a:solidFill>
                  <a:prstClr val="white"/>
                </a:solidFill>
              </a:defRPr>
            </a:lvl1pPr>
          </a:lstStyle>
          <a:p>
            <a:pPr>
              <a:defRPr/>
            </a:pPr>
            <a:endParaRPr lang="en-US"/>
          </a:p>
        </p:txBody>
      </p:sp>
      <p:sp>
        <p:nvSpPr>
          <p:cNvPr id="7" name="Footer Placeholder 4"/>
          <p:cNvSpPr>
            <a:spLocks noGrp="1"/>
          </p:cNvSpPr>
          <p:nvPr>
            <p:ph type="ftr" sz="quarter" idx="11"/>
          </p:nvPr>
        </p:nvSpPr>
        <p:spPr/>
        <p:txBody>
          <a:bodyPr/>
          <a:lstStyle>
            <a:lvl1pPr algn="l">
              <a:defRPr b="1">
                <a:solidFill>
                  <a:prstClr val="white"/>
                </a:solidFill>
              </a:defRPr>
            </a:lvl1pPr>
          </a:lstStyle>
          <a:p>
            <a:pPr>
              <a:defRPr/>
            </a:pPr>
            <a:r>
              <a:rPr lang="en-US"/>
              <a:t>WORKSAFE NEW ZEALAND </a:t>
            </a:r>
          </a:p>
        </p:txBody>
      </p:sp>
      <p:sp>
        <p:nvSpPr>
          <p:cNvPr id="8" name="Slide Number Placeholder 5"/>
          <p:cNvSpPr>
            <a:spLocks noGrp="1"/>
          </p:cNvSpPr>
          <p:nvPr>
            <p:ph type="sldNum" sz="quarter" idx="12"/>
          </p:nvPr>
        </p:nvSpPr>
        <p:spPr/>
        <p:txBody>
          <a:bodyPr/>
          <a:lstStyle>
            <a:lvl1pPr algn="l">
              <a:defRPr smtClean="0"/>
            </a:lvl1pPr>
          </a:lstStyle>
          <a:p>
            <a:pPr>
              <a:defRPr/>
            </a:pPr>
            <a:fld id="{35498263-D4EA-43B4-8D4F-D988B7C18C3F}" type="slidenum">
              <a:rPr lang="en-US" altLang="en-US"/>
              <a:pPr>
                <a:defRPr/>
              </a:pPr>
              <a:t>‹#›</a:t>
            </a:fld>
            <a:endParaRPr lang="en-US" altLang="en-US"/>
          </a:p>
        </p:txBody>
      </p:sp>
    </p:spTree>
    <p:extLst>
      <p:ext uri="{BB962C8B-B14F-4D97-AF65-F5344CB8AC3E}">
        <p14:creationId xmlns:p14="http://schemas.microsoft.com/office/powerpoint/2010/main" val="630033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8300" y="4738688"/>
            <a:ext cx="83947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Date Placeholder 3"/>
          <p:cNvSpPr>
            <a:spLocks noGrp="1"/>
          </p:cNvSpPr>
          <p:nvPr>
            <p:ph type="dt" sz="half" idx="10"/>
          </p:nvPr>
        </p:nvSpPr>
        <p:spPr/>
        <p:txBody>
          <a:bodyPr/>
          <a:lstStyle>
            <a:lvl1pPr>
              <a:defRPr>
                <a:solidFill>
                  <a:prstClr val="white"/>
                </a:solidFill>
              </a:defRPr>
            </a:lvl1pPr>
          </a:lstStyle>
          <a:p>
            <a:pPr>
              <a:defRPr/>
            </a:pPr>
            <a:endParaRPr lang="en-US"/>
          </a:p>
        </p:txBody>
      </p:sp>
      <p:sp>
        <p:nvSpPr>
          <p:cNvPr id="7" name="Footer Placeholder 4"/>
          <p:cNvSpPr>
            <a:spLocks noGrp="1"/>
          </p:cNvSpPr>
          <p:nvPr>
            <p:ph type="ftr" sz="quarter" idx="11"/>
          </p:nvPr>
        </p:nvSpPr>
        <p:spPr/>
        <p:txBody>
          <a:bodyPr/>
          <a:lstStyle>
            <a:lvl1pPr algn="l">
              <a:defRPr b="1">
                <a:solidFill>
                  <a:prstClr val="white"/>
                </a:solidFill>
              </a:defRPr>
            </a:lvl1pPr>
          </a:lstStyle>
          <a:p>
            <a:pPr>
              <a:defRPr/>
            </a:pPr>
            <a:r>
              <a:rPr lang="en-US"/>
              <a:t>WORKSAFE NEW ZEALAND </a:t>
            </a:r>
          </a:p>
        </p:txBody>
      </p:sp>
      <p:sp>
        <p:nvSpPr>
          <p:cNvPr id="8" name="Slide Number Placeholder 5"/>
          <p:cNvSpPr>
            <a:spLocks noGrp="1"/>
          </p:cNvSpPr>
          <p:nvPr>
            <p:ph type="sldNum" sz="quarter" idx="12"/>
          </p:nvPr>
        </p:nvSpPr>
        <p:spPr/>
        <p:txBody>
          <a:bodyPr/>
          <a:lstStyle>
            <a:lvl1pPr algn="l">
              <a:defRPr smtClean="0"/>
            </a:lvl1pPr>
          </a:lstStyle>
          <a:p>
            <a:pPr>
              <a:defRPr/>
            </a:pPr>
            <a:fld id="{92D5C1BE-0804-4F00-9F8E-16C62442B858}" type="slidenum">
              <a:rPr lang="en-US" altLang="en-US"/>
              <a:pPr>
                <a:defRPr/>
              </a:pPr>
              <a:t>‹#›</a:t>
            </a:fld>
            <a:endParaRPr lang="en-US" altLang="en-US"/>
          </a:p>
        </p:txBody>
      </p:sp>
    </p:spTree>
    <p:extLst>
      <p:ext uri="{BB962C8B-B14F-4D97-AF65-F5344CB8AC3E}">
        <p14:creationId xmlns:p14="http://schemas.microsoft.com/office/powerpoint/2010/main" val="1588120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526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696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017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wo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87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8300" y="4738688"/>
            <a:ext cx="83947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00151"/>
            <a:ext cx="4038600" cy="3394472"/>
          </a:xfrm>
        </p:spPr>
        <p:txBody>
          <a:bodyPr>
            <a:noAutofit/>
          </a:bodyPr>
          <a:lstStyle>
            <a:lvl1pPr>
              <a:defRPr sz="3600"/>
            </a:lvl1pPr>
            <a:lvl2pPr>
              <a:defRPr sz="3600"/>
            </a:lvl2pPr>
            <a:lvl3pPr>
              <a:defRPr sz="3600"/>
            </a:lvl3pPr>
            <a:lvl4pPr>
              <a:defRPr sz="3600"/>
            </a:lvl4pPr>
            <a:lvl5pPr>
              <a:defRPr sz="36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noAutofit/>
          </a:bodyPr>
          <a:lstStyle>
            <a:lvl1pPr>
              <a:defRPr sz="2800" b="0"/>
            </a:lvl1pPr>
            <a:lvl2pPr>
              <a:defRPr sz="2800" b="0"/>
            </a:lvl2pPr>
            <a:lvl3pPr>
              <a:defRPr sz="2800" b="0"/>
            </a:lvl3pPr>
            <a:lvl4pPr>
              <a:defRPr sz="2800" b="0"/>
            </a:lvl4pPr>
            <a:lvl5pPr>
              <a:defRPr sz="2800" b="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Title 1"/>
          <p:cNvSpPr>
            <a:spLocks noGrp="1"/>
          </p:cNvSpPr>
          <p:nvPr>
            <p:ph type="title"/>
          </p:nvPr>
        </p:nvSpPr>
        <p:spPr>
          <a:xfrm>
            <a:off x="457200" y="200405"/>
            <a:ext cx="5486400" cy="857250"/>
          </a:xfrm>
        </p:spPr>
        <p:txBody>
          <a:bodyPr anchor="t">
            <a:normAutofit/>
          </a:bodyPr>
          <a:lstStyle>
            <a:lvl1pPr>
              <a:defRPr sz="2400" cap="all" baseline="0"/>
            </a:lvl1pPr>
          </a:lstStyle>
          <a:p>
            <a:r>
              <a:rPr lang="en-AU" dirty="0" smtClean="0"/>
              <a:t>Click to edit Master title style</a:t>
            </a:r>
            <a:endParaRPr lang="en-US" dirty="0"/>
          </a:p>
        </p:txBody>
      </p:sp>
      <p:sp>
        <p:nvSpPr>
          <p:cNvPr id="6" name="Date Placeholder 3"/>
          <p:cNvSpPr>
            <a:spLocks noGrp="1"/>
          </p:cNvSpPr>
          <p:nvPr>
            <p:ph type="dt" sz="half" idx="10"/>
          </p:nvPr>
        </p:nvSpPr>
        <p:spPr/>
        <p:txBody>
          <a:bodyPr/>
          <a:lstStyle>
            <a:lvl1pPr>
              <a:defRPr>
                <a:solidFill>
                  <a:schemeClr val="bg1"/>
                </a:solidFill>
              </a:defRPr>
            </a:lvl1pPr>
          </a:lstStyle>
          <a:p>
            <a:pPr>
              <a:defRPr/>
            </a:pPr>
            <a:endParaRPr lang="en-US"/>
          </a:p>
        </p:txBody>
      </p:sp>
      <p:sp>
        <p:nvSpPr>
          <p:cNvPr id="7" name="Footer Placeholder 4"/>
          <p:cNvSpPr>
            <a:spLocks noGrp="1"/>
          </p:cNvSpPr>
          <p:nvPr>
            <p:ph type="ftr" sz="quarter" idx="11"/>
          </p:nvPr>
        </p:nvSpPr>
        <p:spPr/>
        <p:txBody>
          <a:bodyPr/>
          <a:lstStyle>
            <a:lvl1pPr algn="l">
              <a:defRPr b="1">
                <a:solidFill>
                  <a:schemeClr val="bg1"/>
                </a:solidFill>
              </a:defRPr>
            </a:lvl1pPr>
          </a:lstStyle>
          <a:p>
            <a:pPr>
              <a:defRPr/>
            </a:pPr>
            <a:r>
              <a:rPr lang="en-US"/>
              <a:t>WORKSAFE NEW ZEALAND </a:t>
            </a:r>
          </a:p>
        </p:txBody>
      </p:sp>
      <p:sp>
        <p:nvSpPr>
          <p:cNvPr id="9" name="Slide Number Placeholder 5"/>
          <p:cNvSpPr>
            <a:spLocks noGrp="1"/>
          </p:cNvSpPr>
          <p:nvPr>
            <p:ph type="sldNum" sz="quarter" idx="12"/>
          </p:nvPr>
        </p:nvSpPr>
        <p:spPr/>
        <p:txBody>
          <a:bodyPr/>
          <a:lstStyle>
            <a:lvl1pPr>
              <a:defRPr smtClean="0"/>
            </a:lvl1pPr>
          </a:lstStyle>
          <a:p>
            <a:pPr>
              <a:defRPr/>
            </a:pPr>
            <a:fld id="{20BBBCB2-4A6A-4FFA-BEE4-C32B64EAB495}" type="slidenum">
              <a:rPr lang="en-US" altLang="en-US"/>
              <a:pPr>
                <a:defRPr/>
              </a:pPr>
              <a:t>‹#›</a:t>
            </a:fld>
            <a:endParaRPr lang="en-US" altLang="en-US"/>
          </a:p>
        </p:txBody>
      </p:sp>
    </p:spTree>
    <p:extLst>
      <p:ext uri="{BB962C8B-B14F-4D97-AF65-F5344CB8AC3E}">
        <p14:creationId xmlns:p14="http://schemas.microsoft.com/office/powerpoint/2010/main" val="518174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wo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936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745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E6C70EF3-C661-495C-A34E-7ED174484B8D}" type="datetimeFigureOut">
              <a:rPr lang="en-NZ"/>
              <a:pPr>
                <a:defRPr/>
              </a:pPr>
              <a:t>5/09/2016</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63D4861D-C811-450E-8D03-3A10E1D86AE4}" type="slidenum">
              <a:rPr lang="en-NZ" altLang="en-US"/>
              <a:pPr>
                <a:defRPr/>
              </a:pPr>
              <a:t>‹#›</a:t>
            </a:fld>
            <a:endParaRPr lang="en-NZ" altLang="en-US"/>
          </a:p>
        </p:txBody>
      </p:sp>
    </p:spTree>
    <p:extLst>
      <p:ext uri="{BB962C8B-B14F-4D97-AF65-F5344CB8AC3E}">
        <p14:creationId xmlns:p14="http://schemas.microsoft.com/office/powerpoint/2010/main" val="402557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1FD332E1-6083-4F4D-8E0F-6B3600C74369}" type="datetimeFigureOut">
              <a:rPr lang="en-NZ"/>
              <a:pPr>
                <a:defRPr/>
              </a:pPr>
              <a:t>5/09/2016</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BB11E60B-7603-441C-A992-C1CF17C9801D}" type="slidenum">
              <a:rPr lang="en-NZ" altLang="en-US"/>
              <a:pPr>
                <a:defRPr/>
              </a:pPr>
              <a:t>‹#›</a:t>
            </a:fld>
            <a:endParaRPr lang="en-NZ" altLang="en-US"/>
          </a:p>
        </p:txBody>
      </p:sp>
    </p:spTree>
    <p:extLst>
      <p:ext uri="{BB962C8B-B14F-4D97-AF65-F5344CB8AC3E}">
        <p14:creationId xmlns:p14="http://schemas.microsoft.com/office/powerpoint/2010/main" val="275188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479DCC-626D-47F1-B97B-CB02C79BCF7D}" type="datetimeFigureOut">
              <a:rPr lang="en-NZ"/>
              <a:pPr>
                <a:defRPr/>
              </a:pPr>
              <a:t>5/09/2016</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E1B50E2B-5363-4D10-A2DE-9BFB48A43497}" type="slidenum">
              <a:rPr lang="en-NZ" altLang="en-US"/>
              <a:pPr>
                <a:defRPr/>
              </a:pPr>
              <a:t>‹#›</a:t>
            </a:fld>
            <a:endParaRPr lang="en-NZ" altLang="en-US"/>
          </a:p>
        </p:txBody>
      </p:sp>
    </p:spTree>
    <p:extLst>
      <p:ext uri="{BB962C8B-B14F-4D97-AF65-F5344CB8AC3E}">
        <p14:creationId xmlns:p14="http://schemas.microsoft.com/office/powerpoint/2010/main" val="526591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fld id="{D62B5E85-E365-44DD-9363-5BAE84AEDF9A}" type="datetimeFigureOut">
              <a:rPr lang="en-NZ"/>
              <a:pPr>
                <a:defRPr/>
              </a:pPr>
              <a:t>5/09/2016</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4CE5CA6D-FB06-4BAD-971A-235C046974CD}" type="slidenum">
              <a:rPr lang="en-NZ" altLang="en-US"/>
              <a:pPr>
                <a:defRPr/>
              </a:pPr>
              <a:t>‹#›</a:t>
            </a:fld>
            <a:endParaRPr lang="en-NZ" altLang="en-US"/>
          </a:p>
        </p:txBody>
      </p:sp>
    </p:spTree>
    <p:extLst>
      <p:ext uri="{BB962C8B-B14F-4D97-AF65-F5344CB8AC3E}">
        <p14:creationId xmlns:p14="http://schemas.microsoft.com/office/powerpoint/2010/main" val="985170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fld id="{3AE68D8E-743C-469D-B5E6-85F591DCE544}" type="datetimeFigureOut">
              <a:rPr lang="en-NZ"/>
              <a:pPr>
                <a:defRPr/>
              </a:pPr>
              <a:t>5/09/2016</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549C2362-D71D-4FC7-82F3-BEAA7441D231}" type="slidenum">
              <a:rPr lang="en-NZ" altLang="en-US"/>
              <a:pPr>
                <a:defRPr/>
              </a:pPr>
              <a:t>‹#›</a:t>
            </a:fld>
            <a:endParaRPr lang="en-NZ" altLang="en-US"/>
          </a:p>
        </p:txBody>
      </p:sp>
    </p:spTree>
    <p:extLst>
      <p:ext uri="{BB962C8B-B14F-4D97-AF65-F5344CB8AC3E}">
        <p14:creationId xmlns:p14="http://schemas.microsoft.com/office/powerpoint/2010/main" val="3297009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CE2ABCDE-1373-428B-A475-ED844A7C9732}" type="datetimeFigureOut">
              <a:rPr lang="en-NZ"/>
              <a:pPr>
                <a:defRPr/>
              </a:pPr>
              <a:t>5/09/2016</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35F0C5C7-E50A-4F09-A744-DB2A70117C5C}" type="slidenum">
              <a:rPr lang="en-NZ" altLang="en-US"/>
              <a:pPr>
                <a:defRPr/>
              </a:pPr>
              <a:t>‹#›</a:t>
            </a:fld>
            <a:endParaRPr lang="en-NZ" altLang="en-US"/>
          </a:p>
        </p:txBody>
      </p:sp>
    </p:spTree>
    <p:extLst>
      <p:ext uri="{BB962C8B-B14F-4D97-AF65-F5344CB8AC3E}">
        <p14:creationId xmlns:p14="http://schemas.microsoft.com/office/powerpoint/2010/main" val="1663172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C8EF64-FBAF-4946-950A-94FAF0CA14C8}" type="datetimeFigureOut">
              <a:rPr lang="en-NZ"/>
              <a:pPr>
                <a:defRPr/>
              </a:pPr>
              <a:t>5/09/2016</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F3541B04-009A-4E30-9CFE-B63873E8A2D7}" type="slidenum">
              <a:rPr lang="en-NZ" altLang="en-US"/>
              <a:pPr>
                <a:defRPr/>
              </a:pPr>
              <a:t>‹#›</a:t>
            </a:fld>
            <a:endParaRPr lang="en-NZ" altLang="en-US"/>
          </a:p>
        </p:txBody>
      </p:sp>
    </p:spTree>
    <p:extLst>
      <p:ext uri="{BB962C8B-B14F-4D97-AF65-F5344CB8AC3E}">
        <p14:creationId xmlns:p14="http://schemas.microsoft.com/office/powerpoint/2010/main" val="2535686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ADFA90-526E-4365-B8AA-562496B1FE4D}" type="datetimeFigureOut">
              <a:rPr lang="en-NZ"/>
              <a:pPr>
                <a:defRPr/>
              </a:pPr>
              <a:t>5/09/2016</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91118F5E-E30D-489C-B572-09717329B0CE}" type="slidenum">
              <a:rPr lang="en-NZ" altLang="en-US"/>
              <a:pPr>
                <a:defRPr/>
              </a:pPr>
              <a:t>‹#›</a:t>
            </a:fld>
            <a:endParaRPr lang="en-NZ" altLang="en-US"/>
          </a:p>
        </p:txBody>
      </p:sp>
    </p:spTree>
    <p:extLst>
      <p:ext uri="{BB962C8B-B14F-4D97-AF65-F5344CB8AC3E}">
        <p14:creationId xmlns:p14="http://schemas.microsoft.com/office/powerpoint/2010/main" val="384488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8300" y="4738688"/>
            <a:ext cx="83947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smtClean="0"/>
              <a:t>Click to edit Master title style</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pPr>
              <a:defRPr/>
            </a:pPr>
            <a:endParaRPr lang="en-US"/>
          </a:p>
        </p:txBody>
      </p:sp>
      <p:sp>
        <p:nvSpPr>
          <p:cNvPr id="5" name="Footer Placeholder 4"/>
          <p:cNvSpPr>
            <a:spLocks noGrp="1"/>
          </p:cNvSpPr>
          <p:nvPr>
            <p:ph type="ftr" sz="quarter" idx="11"/>
          </p:nvPr>
        </p:nvSpPr>
        <p:spPr/>
        <p:txBody>
          <a:bodyPr/>
          <a:lstStyle>
            <a:lvl1pPr algn="l">
              <a:defRPr b="1">
                <a:solidFill>
                  <a:schemeClr val="bg1"/>
                </a:solidFill>
              </a:defRPr>
            </a:lvl1pPr>
          </a:lstStyle>
          <a:p>
            <a:pPr>
              <a:defRPr/>
            </a:pPr>
            <a:r>
              <a:rPr lang="en-US"/>
              <a:t>WORKSAFE NEW ZEALAND </a:t>
            </a:r>
          </a:p>
        </p:txBody>
      </p:sp>
      <p:sp>
        <p:nvSpPr>
          <p:cNvPr id="6" name="Slide Number Placeholder 5"/>
          <p:cNvSpPr>
            <a:spLocks noGrp="1"/>
          </p:cNvSpPr>
          <p:nvPr>
            <p:ph type="sldNum" sz="quarter" idx="12"/>
          </p:nvPr>
        </p:nvSpPr>
        <p:spPr/>
        <p:txBody>
          <a:bodyPr/>
          <a:lstStyle>
            <a:lvl1pPr>
              <a:defRPr smtClean="0"/>
            </a:lvl1pPr>
          </a:lstStyle>
          <a:p>
            <a:pPr>
              <a:defRPr/>
            </a:pPr>
            <a:fld id="{AD5E0B18-16DC-486D-A77B-59C27EAEECD0}" type="slidenum">
              <a:rPr lang="en-US" altLang="en-US"/>
              <a:pPr>
                <a:defRPr/>
              </a:pPr>
              <a:t>‹#›</a:t>
            </a:fld>
            <a:endParaRPr lang="en-US" altLang="en-US"/>
          </a:p>
        </p:txBody>
      </p:sp>
    </p:spTree>
    <p:extLst>
      <p:ext uri="{BB962C8B-B14F-4D97-AF65-F5344CB8AC3E}">
        <p14:creationId xmlns:p14="http://schemas.microsoft.com/office/powerpoint/2010/main" val="99626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DD3BA8-D6C4-4104-86CD-A1B707CC1AA6}" type="datetimeFigureOut">
              <a:rPr lang="en-NZ"/>
              <a:pPr>
                <a:defRPr/>
              </a:pPr>
              <a:t>5/09/2016</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0D09F813-648F-45EC-A306-4194A97F20A7}" type="slidenum">
              <a:rPr lang="en-NZ" altLang="en-US"/>
              <a:pPr>
                <a:defRPr/>
              </a:pPr>
              <a:t>‹#›</a:t>
            </a:fld>
            <a:endParaRPr lang="en-NZ" altLang="en-US"/>
          </a:p>
        </p:txBody>
      </p:sp>
    </p:spTree>
    <p:extLst>
      <p:ext uri="{BB962C8B-B14F-4D97-AF65-F5344CB8AC3E}">
        <p14:creationId xmlns:p14="http://schemas.microsoft.com/office/powerpoint/2010/main" val="1485835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9EF753A3-E59A-4C49-96A5-0206AB27E4EA}" type="datetimeFigureOut">
              <a:rPr lang="en-NZ"/>
              <a:pPr>
                <a:defRPr/>
              </a:pPr>
              <a:t>5/09/2016</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EEDE89D4-0924-414E-B8D8-7904F84A1432}" type="slidenum">
              <a:rPr lang="en-NZ" altLang="en-US"/>
              <a:pPr>
                <a:defRPr/>
              </a:pPr>
              <a:t>‹#›</a:t>
            </a:fld>
            <a:endParaRPr lang="en-NZ" altLang="en-US"/>
          </a:p>
        </p:txBody>
      </p:sp>
    </p:spTree>
    <p:extLst>
      <p:ext uri="{BB962C8B-B14F-4D97-AF65-F5344CB8AC3E}">
        <p14:creationId xmlns:p14="http://schemas.microsoft.com/office/powerpoint/2010/main" val="2526062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5667F515-CC88-491C-AFD1-F493AEA0C922}" type="datetimeFigureOut">
              <a:rPr lang="en-NZ"/>
              <a:pPr>
                <a:defRPr/>
              </a:pPr>
              <a:t>5/09/2016</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2FC9226D-4498-4681-B423-42D4AAE11FFC}" type="slidenum">
              <a:rPr lang="en-NZ" altLang="en-US"/>
              <a:pPr>
                <a:defRPr/>
              </a:pPr>
              <a:t>‹#›</a:t>
            </a:fld>
            <a:endParaRPr lang="en-NZ" altLang="en-US"/>
          </a:p>
        </p:txBody>
      </p:sp>
    </p:spTree>
    <p:extLst>
      <p:ext uri="{BB962C8B-B14F-4D97-AF65-F5344CB8AC3E}">
        <p14:creationId xmlns:p14="http://schemas.microsoft.com/office/powerpoint/2010/main" val="256884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35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8300" y="4738688"/>
            <a:ext cx="83947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204787"/>
            <a:ext cx="3008313" cy="871538"/>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Date Placeholder 3"/>
          <p:cNvSpPr>
            <a:spLocks noGrp="1"/>
          </p:cNvSpPr>
          <p:nvPr>
            <p:ph type="dt" sz="half" idx="10"/>
          </p:nvPr>
        </p:nvSpPr>
        <p:spPr/>
        <p:txBody>
          <a:bodyPr/>
          <a:lstStyle>
            <a:lvl1pPr>
              <a:defRPr>
                <a:solidFill>
                  <a:schemeClr val="bg1"/>
                </a:solidFill>
              </a:defRPr>
            </a:lvl1pPr>
          </a:lstStyle>
          <a:p>
            <a:pPr>
              <a:defRPr/>
            </a:pPr>
            <a:endParaRPr lang="en-US"/>
          </a:p>
        </p:txBody>
      </p:sp>
      <p:sp>
        <p:nvSpPr>
          <p:cNvPr id="7" name="Footer Placeholder 4"/>
          <p:cNvSpPr>
            <a:spLocks noGrp="1"/>
          </p:cNvSpPr>
          <p:nvPr>
            <p:ph type="ftr" sz="quarter" idx="11"/>
          </p:nvPr>
        </p:nvSpPr>
        <p:spPr/>
        <p:txBody>
          <a:bodyPr/>
          <a:lstStyle>
            <a:lvl1pPr algn="l">
              <a:defRPr b="1">
                <a:solidFill>
                  <a:schemeClr val="bg1"/>
                </a:solidFill>
              </a:defRPr>
            </a:lvl1pPr>
          </a:lstStyle>
          <a:p>
            <a:pPr>
              <a:defRPr/>
            </a:pPr>
            <a:r>
              <a:rPr lang="en-US"/>
              <a:t>WORKSAFE NEW ZEALAND </a:t>
            </a:r>
          </a:p>
        </p:txBody>
      </p:sp>
      <p:sp>
        <p:nvSpPr>
          <p:cNvPr id="8" name="Slide Number Placeholder 5"/>
          <p:cNvSpPr>
            <a:spLocks noGrp="1"/>
          </p:cNvSpPr>
          <p:nvPr>
            <p:ph type="sldNum" sz="quarter" idx="12"/>
          </p:nvPr>
        </p:nvSpPr>
        <p:spPr/>
        <p:txBody>
          <a:bodyPr/>
          <a:lstStyle>
            <a:lvl1pPr algn="l">
              <a:defRPr smtClean="0"/>
            </a:lvl1pPr>
          </a:lstStyle>
          <a:p>
            <a:pPr>
              <a:defRPr/>
            </a:pPr>
            <a:fld id="{2DF79468-9535-4CDA-908E-5E4E43DC1028}" type="slidenum">
              <a:rPr lang="en-US" altLang="en-US"/>
              <a:pPr>
                <a:defRPr/>
              </a:pPr>
              <a:t>‹#›</a:t>
            </a:fld>
            <a:endParaRPr lang="en-US" altLang="en-US"/>
          </a:p>
        </p:txBody>
      </p:sp>
    </p:spTree>
    <p:extLst>
      <p:ext uri="{BB962C8B-B14F-4D97-AF65-F5344CB8AC3E}">
        <p14:creationId xmlns:p14="http://schemas.microsoft.com/office/powerpoint/2010/main" val="267969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8300" y="4738688"/>
            <a:ext cx="83947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Date Placeholder 3"/>
          <p:cNvSpPr>
            <a:spLocks noGrp="1"/>
          </p:cNvSpPr>
          <p:nvPr>
            <p:ph type="dt" sz="half" idx="10"/>
          </p:nvPr>
        </p:nvSpPr>
        <p:spPr/>
        <p:txBody>
          <a:bodyPr/>
          <a:lstStyle>
            <a:lvl1pPr>
              <a:defRPr>
                <a:solidFill>
                  <a:schemeClr val="bg1"/>
                </a:solidFill>
              </a:defRPr>
            </a:lvl1pPr>
          </a:lstStyle>
          <a:p>
            <a:pPr>
              <a:defRPr/>
            </a:pPr>
            <a:endParaRPr lang="en-US"/>
          </a:p>
        </p:txBody>
      </p:sp>
      <p:sp>
        <p:nvSpPr>
          <p:cNvPr id="7" name="Footer Placeholder 4"/>
          <p:cNvSpPr>
            <a:spLocks noGrp="1"/>
          </p:cNvSpPr>
          <p:nvPr>
            <p:ph type="ftr" sz="quarter" idx="11"/>
          </p:nvPr>
        </p:nvSpPr>
        <p:spPr/>
        <p:txBody>
          <a:bodyPr/>
          <a:lstStyle>
            <a:lvl1pPr algn="l">
              <a:defRPr b="1">
                <a:solidFill>
                  <a:schemeClr val="bg1"/>
                </a:solidFill>
              </a:defRPr>
            </a:lvl1pPr>
          </a:lstStyle>
          <a:p>
            <a:pPr>
              <a:defRPr/>
            </a:pPr>
            <a:r>
              <a:rPr lang="en-US"/>
              <a:t>WORKSAFE NEW ZEALAND </a:t>
            </a:r>
          </a:p>
        </p:txBody>
      </p:sp>
      <p:sp>
        <p:nvSpPr>
          <p:cNvPr id="8" name="Slide Number Placeholder 5"/>
          <p:cNvSpPr>
            <a:spLocks noGrp="1"/>
          </p:cNvSpPr>
          <p:nvPr>
            <p:ph type="sldNum" sz="quarter" idx="12"/>
          </p:nvPr>
        </p:nvSpPr>
        <p:spPr/>
        <p:txBody>
          <a:bodyPr/>
          <a:lstStyle>
            <a:lvl1pPr algn="l">
              <a:defRPr smtClean="0"/>
            </a:lvl1pPr>
          </a:lstStyle>
          <a:p>
            <a:pPr>
              <a:defRPr/>
            </a:pPr>
            <a:fld id="{03FBC794-9FCA-4E59-8219-127CE9DFBA46}" type="slidenum">
              <a:rPr lang="en-US" altLang="en-US"/>
              <a:pPr>
                <a:defRPr/>
              </a:pPr>
              <a:t>‹#›</a:t>
            </a:fld>
            <a:endParaRPr lang="en-US" altLang="en-US"/>
          </a:p>
        </p:txBody>
      </p:sp>
    </p:spTree>
    <p:extLst>
      <p:ext uri="{BB962C8B-B14F-4D97-AF65-F5344CB8AC3E}">
        <p14:creationId xmlns:p14="http://schemas.microsoft.com/office/powerpoint/2010/main" val="131288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BBD128"/>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71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no graphics">
    <p:bg>
      <p:bgPr>
        <a:solidFill>
          <a:srgbClr val="BBD128"/>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8563" y="395288"/>
            <a:ext cx="6394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821834"/>
            <a:ext cx="8819554" cy="1102519"/>
          </a:xfrm>
        </p:spPr>
        <p:txBody>
          <a:bodyPr>
            <a:normAutofit/>
          </a:bodyPr>
          <a:lstStyle>
            <a:lvl1pPr algn="r">
              <a:defRPr sz="3000" b="1"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457200" y="2895671"/>
            <a:ext cx="8362354" cy="1314450"/>
          </a:xfrm>
        </p:spPr>
        <p:txBody>
          <a:bodyPr>
            <a:normAutofit/>
          </a:bodyPr>
          <a:lstStyle>
            <a:lvl1pPr marL="0" indent="0" algn="r">
              <a:buNone/>
              <a:defRPr sz="28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315140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8263" y="4143375"/>
            <a:ext cx="2268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l="-1956" t="2" b="-2"/>
          <a:stretch>
            <a:fillRect/>
          </a:stretch>
        </p:blipFill>
        <p:spPr bwMode="auto">
          <a:xfrm>
            <a:off x="-169863" y="4819650"/>
            <a:ext cx="8874126"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199" y="496238"/>
            <a:ext cx="6562725" cy="532285"/>
          </a:xfrm>
        </p:spPr>
        <p:txBody>
          <a:bodyPr anchor="t">
            <a:noAutofit/>
          </a:bodyPr>
          <a:lstStyle>
            <a:lvl1pPr>
              <a:defRPr sz="2400" cap="all" baseline="0"/>
            </a:lvl1pPr>
          </a:lstStyle>
          <a:p>
            <a:r>
              <a:rPr lang="en-AU" dirty="0" smtClean="0"/>
              <a:t>Click to edit Master title style</a:t>
            </a:r>
            <a:endParaRPr lang="en-US" dirty="0"/>
          </a:p>
        </p:txBody>
      </p:sp>
      <p:sp>
        <p:nvSpPr>
          <p:cNvPr id="12" name="Content Placeholder 2"/>
          <p:cNvSpPr>
            <a:spLocks noGrp="1"/>
          </p:cNvSpPr>
          <p:nvPr>
            <p:ph idx="1"/>
          </p:nvPr>
        </p:nvSpPr>
        <p:spPr>
          <a:xfrm>
            <a:off x="457199" y="1102897"/>
            <a:ext cx="7772400" cy="3394472"/>
          </a:xfrm>
        </p:spPr>
        <p:txBody>
          <a:bodyPr>
            <a:normAutofit/>
          </a:bodyPr>
          <a:lstStyle>
            <a:lvl1pPr>
              <a:defRPr sz="1800" b="0"/>
            </a:lvl1pPr>
            <a:lvl2pPr>
              <a:defRPr sz="1800" b="0"/>
            </a:lvl2pPr>
            <a:lvl3pPr>
              <a:defRPr sz="1800" b="0"/>
            </a:lvl3pPr>
            <a:lvl4pPr>
              <a:defRPr sz="1800" b="0"/>
            </a:lvl4pPr>
            <a:lvl5pPr>
              <a:defRPr sz="1800" b="0"/>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Slide Number Placeholder 5"/>
          <p:cNvSpPr>
            <a:spLocks noGrp="1"/>
          </p:cNvSpPr>
          <p:nvPr>
            <p:ph type="sldNum" sz="quarter" idx="10"/>
          </p:nvPr>
        </p:nvSpPr>
        <p:spPr>
          <a:xfrm>
            <a:off x="296863" y="4494213"/>
            <a:ext cx="2133600" cy="365125"/>
          </a:xfrm>
        </p:spPr>
        <p:txBody>
          <a:bodyPr anchor="ctr"/>
          <a:lstStyle>
            <a:lvl1pPr algn="l">
              <a:defRPr sz="800" smtClean="0">
                <a:solidFill>
                  <a:schemeClr val="tx1"/>
                </a:solidFill>
                <a:latin typeface="Verdana" panose="020B0604030504040204" pitchFamily="34" charset="0"/>
              </a:defRPr>
            </a:lvl1pPr>
          </a:lstStyle>
          <a:p>
            <a:pPr>
              <a:defRPr/>
            </a:pPr>
            <a:fld id="{014E6A0C-6174-4259-9845-C836D1322F14}" type="slidenum">
              <a:rPr lang="en-NZ" altLang="en-US"/>
              <a:pPr>
                <a:defRPr/>
              </a:pPr>
              <a:t>‹#›</a:t>
            </a:fld>
            <a:endParaRPr lang="en-NZ" altLang="en-US"/>
          </a:p>
        </p:txBody>
      </p:sp>
    </p:spTree>
    <p:extLst>
      <p:ext uri="{BB962C8B-B14F-4D97-AF65-F5344CB8AC3E}">
        <p14:creationId xmlns:p14="http://schemas.microsoft.com/office/powerpoint/2010/main" val="7839448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2323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11" name="Date Placeholder 3"/>
          <p:cNvSpPr>
            <a:spLocks noGrp="1"/>
          </p:cNvSpPr>
          <p:nvPr>
            <p:ph type="dt" sz="half" idx="2"/>
          </p:nvPr>
        </p:nvSpPr>
        <p:spPr>
          <a:xfrm>
            <a:off x="2149475" y="4772025"/>
            <a:ext cx="2133600" cy="274638"/>
          </a:xfrm>
          <a:prstGeom prst="rect">
            <a:avLst/>
          </a:prstGeom>
        </p:spPr>
        <p:txBody>
          <a:bodyPr/>
          <a:lstStyle>
            <a:lvl1pPr eaLnBrk="1" fontAlgn="auto" hangingPunct="1">
              <a:spcBef>
                <a:spcPts val="0"/>
              </a:spcBef>
              <a:spcAft>
                <a:spcPts val="0"/>
              </a:spcAft>
              <a:defRPr sz="1200">
                <a:solidFill>
                  <a:schemeClr val="bg1"/>
                </a:solidFill>
                <a:latin typeface="+mn-lt"/>
                <a:cs typeface="+mn-cs"/>
              </a:defRPr>
            </a:lvl1pPr>
          </a:lstStyle>
          <a:p>
            <a:pPr>
              <a:defRPr/>
            </a:pPr>
            <a:endParaRPr lang="en-US"/>
          </a:p>
        </p:txBody>
      </p:sp>
      <p:sp>
        <p:nvSpPr>
          <p:cNvPr id="12" name="Footer Placeholder 4"/>
          <p:cNvSpPr>
            <a:spLocks noGrp="1"/>
          </p:cNvSpPr>
          <p:nvPr>
            <p:ph type="ftr" sz="quarter" idx="3"/>
          </p:nvPr>
        </p:nvSpPr>
        <p:spPr>
          <a:xfrm>
            <a:off x="414338" y="4772025"/>
            <a:ext cx="2006600" cy="274638"/>
          </a:xfrm>
          <a:prstGeom prst="rect">
            <a:avLst/>
          </a:prstGeom>
        </p:spPr>
        <p:txBody>
          <a:bodyPr/>
          <a:lstStyle>
            <a:lvl1pPr algn="l" eaLnBrk="1" fontAlgn="auto" hangingPunct="1">
              <a:spcBef>
                <a:spcPts val="0"/>
              </a:spcBef>
              <a:spcAft>
                <a:spcPts val="0"/>
              </a:spcAft>
              <a:defRPr sz="1200" b="1">
                <a:solidFill>
                  <a:schemeClr val="bg1"/>
                </a:solidFill>
                <a:latin typeface="+mn-lt"/>
                <a:cs typeface="+mn-cs"/>
              </a:defRPr>
            </a:lvl1pPr>
          </a:lstStyle>
          <a:p>
            <a:pPr>
              <a:defRPr/>
            </a:pPr>
            <a:r>
              <a:rPr lang="en-US"/>
              <a:t>WORKSAFE NEW ZEALAND </a:t>
            </a:r>
          </a:p>
        </p:txBody>
      </p:sp>
      <p:sp>
        <p:nvSpPr>
          <p:cNvPr id="13"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1" smtClean="0">
                <a:solidFill>
                  <a:schemeClr val="bg1"/>
                </a:solidFill>
              </a:defRPr>
            </a:lvl1pPr>
          </a:lstStyle>
          <a:p>
            <a:pPr>
              <a:defRPr/>
            </a:pPr>
            <a:fld id="{E1E05AAA-9176-4C74-BE44-68E231653E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89" r:id="rId1"/>
    <p:sldLayoutId id="2147486190" r:id="rId2"/>
    <p:sldLayoutId id="2147486191" r:id="rId3"/>
    <p:sldLayoutId id="2147486192" r:id="rId4"/>
    <p:sldLayoutId id="2147486193" r:id="rId5"/>
    <p:sldLayoutId id="2147486194" r:id="rId6"/>
  </p:sldLayoutIdLst>
  <p:hf hdr="0" ftr="0" dt="0"/>
  <p:txStyles>
    <p:titleStyle>
      <a:lvl1pPr algn="l" defTabSz="457200" rtl="0" eaLnBrk="0" fontAlgn="base" hangingPunct="0">
        <a:spcBef>
          <a:spcPct val="0"/>
        </a:spcBef>
        <a:spcAft>
          <a:spcPct val="0"/>
        </a:spcAft>
        <a:defRPr sz="2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457200" rtl="0" eaLnBrk="0" fontAlgn="base" hangingPunct="0">
        <a:spcBef>
          <a:spcPct val="0"/>
        </a:spcBef>
        <a:spcAft>
          <a:spcPct val="0"/>
        </a:spcAft>
        <a:defRPr sz="2400" b="1">
          <a:solidFill>
            <a:schemeClr val="bg1"/>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2400" b="1">
          <a:solidFill>
            <a:schemeClr val="bg1"/>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2400" b="1">
          <a:solidFill>
            <a:schemeClr val="bg1"/>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2400" b="1">
          <a:solidFill>
            <a:schemeClr val="bg1"/>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2400" b="1">
          <a:solidFill>
            <a:schemeClr val="bg1"/>
          </a:solidFill>
          <a:latin typeface="Verdana" pitchFamily="34" charset="0"/>
          <a:ea typeface="Verdana" pitchFamily="34" charset="0"/>
          <a:cs typeface="Verdana" pitchFamily="34" charset="0"/>
        </a:defRPr>
      </a:lvl6pPr>
      <a:lvl7pPr marL="914400" algn="l" defTabSz="457200" rtl="0" fontAlgn="base">
        <a:spcBef>
          <a:spcPct val="0"/>
        </a:spcBef>
        <a:spcAft>
          <a:spcPct val="0"/>
        </a:spcAft>
        <a:defRPr sz="2400" b="1">
          <a:solidFill>
            <a:schemeClr val="bg1"/>
          </a:solidFill>
          <a:latin typeface="Verdana" pitchFamily="34" charset="0"/>
          <a:ea typeface="Verdana" pitchFamily="34" charset="0"/>
          <a:cs typeface="Verdana" pitchFamily="34" charset="0"/>
        </a:defRPr>
      </a:lvl7pPr>
      <a:lvl8pPr marL="1371600" algn="l" defTabSz="457200" rtl="0" fontAlgn="base">
        <a:spcBef>
          <a:spcPct val="0"/>
        </a:spcBef>
        <a:spcAft>
          <a:spcPct val="0"/>
        </a:spcAft>
        <a:defRPr sz="2400" b="1">
          <a:solidFill>
            <a:schemeClr val="bg1"/>
          </a:solidFill>
          <a:latin typeface="Verdana" pitchFamily="34" charset="0"/>
          <a:ea typeface="Verdana" pitchFamily="34" charset="0"/>
          <a:cs typeface="Verdana" pitchFamily="34" charset="0"/>
        </a:defRPr>
      </a:lvl8pPr>
      <a:lvl9pPr marL="1828800" algn="l" defTabSz="457200" rtl="0" fontAlgn="base">
        <a:spcBef>
          <a:spcPct val="0"/>
        </a:spcBef>
        <a:spcAft>
          <a:spcPct val="0"/>
        </a:spcAft>
        <a:defRPr sz="2400" b="1">
          <a:solidFill>
            <a:schemeClr val="bg1"/>
          </a:solidFill>
          <a:latin typeface="Verdana" pitchFamily="34" charset="0"/>
          <a:ea typeface="Verdana" pitchFamily="34" charset="0"/>
          <a:cs typeface="Verdana" pitchFamily="34" charset="0"/>
        </a:defRPr>
      </a:lvl9pPr>
    </p:titleStyle>
    <p:bodyStyle>
      <a:lvl1pPr algn="l" defTabSz="457200" rtl="0" eaLnBrk="0" fontAlgn="base" hangingPunct="0">
        <a:spcBef>
          <a:spcPct val="20000"/>
        </a:spcBef>
        <a:spcAft>
          <a:spcPct val="0"/>
        </a:spcAft>
        <a:buFont typeface="Arial" panose="020B0604020202020204" pitchFamily="34" charset="0"/>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BE0D3"/>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11" name="Date Placeholder 3"/>
          <p:cNvSpPr>
            <a:spLocks noGrp="1"/>
          </p:cNvSpPr>
          <p:nvPr>
            <p:ph type="dt" sz="half" idx="2"/>
          </p:nvPr>
        </p:nvSpPr>
        <p:spPr>
          <a:xfrm>
            <a:off x="2149475" y="4772025"/>
            <a:ext cx="2133600" cy="274638"/>
          </a:xfrm>
          <a:prstGeom prst="rect">
            <a:avLst/>
          </a:prstGeom>
        </p:spPr>
        <p:txBody>
          <a:bodyPr/>
          <a:lstStyle>
            <a:lvl1pPr eaLnBrk="1" fontAlgn="auto" hangingPunct="1">
              <a:spcBef>
                <a:spcPts val="0"/>
              </a:spcBef>
              <a:spcAft>
                <a:spcPts val="0"/>
              </a:spcAft>
              <a:defRPr sz="1200">
                <a:solidFill>
                  <a:prstClr val="white"/>
                </a:solidFill>
                <a:latin typeface="+mn-lt"/>
                <a:cs typeface="+mn-cs"/>
              </a:defRPr>
            </a:lvl1pPr>
          </a:lstStyle>
          <a:p>
            <a:pPr>
              <a:defRPr/>
            </a:pPr>
            <a:endParaRPr lang="en-US"/>
          </a:p>
        </p:txBody>
      </p:sp>
      <p:sp>
        <p:nvSpPr>
          <p:cNvPr id="12" name="Footer Placeholder 4"/>
          <p:cNvSpPr>
            <a:spLocks noGrp="1"/>
          </p:cNvSpPr>
          <p:nvPr>
            <p:ph type="ftr" sz="quarter" idx="3"/>
          </p:nvPr>
        </p:nvSpPr>
        <p:spPr>
          <a:xfrm>
            <a:off x="414338" y="4772025"/>
            <a:ext cx="2006600" cy="274638"/>
          </a:xfrm>
          <a:prstGeom prst="rect">
            <a:avLst/>
          </a:prstGeom>
        </p:spPr>
        <p:txBody>
          <a:bodyPr/>
          <a:lstStyle>
            <a:lvl1pPr algn="l" eaLnBrk="1" fontAlgn="auto" hangingPunct="1">
              <a:spcBef>
                <a:spcPts val="0"/>
              </a:spcBef>
              <a:spcAft>
                <a:spcPts val="0"/>
              </a:spcAft>
              <a:defRPr sz="1200" b="1">
                <a:solidFill>
                  <a:prstClr val="white"/>
                </a:solidFill>
                <a:latin typeface="+mn-lt"/>
                <a:cs typeface="+mn-cs"/>
              </a:defRPr>
            </a:lvl1pPr>
          </a:lstStyle>
          <a:p>
            <a:pPr>
              <a:defRPr/>
            </a:pPr>
            <a:r>
              <a:rPr lang="en-US"/>
              <a:t>WORKSAFE NEW ZEALAND </a:t>
            </a:r>
          </a:p>
        </p:txBody>
      </p:sp>
      <p:sp>
        <p:nvSpPr>
          <p:cNvPr id="13"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1" smtClean="0">
                <a:solidFill>
                  <a:srgbClr val="FFFFFF"/>
                </a:solidFill>
              </a:defRPr>
            </a:lvl1pPr>
          </a:lstStyle>
          <a:p>
            <a:pPr>
              <a:defRPr/>
            </a:pPr>
            <a:fld id="{7AAF8D9E-658D-4E0E-BAB8-5C5C36E04F5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95" r:id="rId1"/>
    <p:sldLayoutId id="2147486196" r:id="rId2"/>
    <p:sldLayoutId id="2147486197" r:id="rId3"/>
    <p:sldLayoutId id="2147486198" r:id="rId4"/>
    <p:sldLayoutId id="2147486199" r:id="rId5"/>
    <p:sldLayoutId id="2147486200" r:id="rId6"/>
    <p:sldLayoutId id="2147486201" r:id="rId7"/>
    <p:sldLayoutId id="2147486202" r:id="rId8"/>
    <p:sldLayoutId id="2147486203" r:id="rId9"/>
    <p:sldLayoutId id="2147486204" r:id="rId10"/>
    <p:sldLayoutId id="2147486205" r:id="rId11"/>
    <p:sldLayoutId id="2147486206" r:id="rId12"/>
    <p:sldLayoutId id="2147486207" r:id="rId13"/>
    <p:sldLayoutId id="2147486208" r:id="rId14"/>
    <p:sldLayoutId id="2147486209" r:id="rId15"/>
  </p:sldLayoutIdLst>
  <p:hf hdr="0" ftr="0" dt="0"/>
  <p:txStyles>
    <p:titleStyle>
      <a:lvl1pPr algn="l" defTabSz="457200" rtl="0" eaLnBrk="0" fontAlgn="base" hangingPunct="0">
        <a:spcBef>
          <a:spcPct val="0"/>
        </a:spcBef>
        <a:spcAft>
          <a:spcPct val="0"/>
        </a:spcAft>
        <a:defRPr sz="2400" b="1" kern="1200">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algn="l" defTabSz="457200" rtl="0" eaLnBrk="0" fontAlgn="base" hangingPunct="0">
        <a:spcBef>
          <a:spcPct val="0"/>
        </a:spcBef>
        <a:spcAft>
          <a:spcPct val="0"/>
        </a:spcAft>
        <a:defRPr sz="2400" b="1">
          <a:solidFill>
            <a:srgbClr val="2C4340"/>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2400" b="1">
          <a:solidFill>
            <a:srgbClr val="2C4340"/>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2400" b="1">
          <a:solidFill>
            <a:srgbClr val="2C4340"/>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2400" b="1">
          <a:solidFill>
            <a:srgbClr val="2C4340"/>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2400" b="1">
          <a:solidFill>
            <a:srgbClr val="2C4340"/>
          </a:solidFill>
          <a:latin typeface="Verdana" pitchFamily="34" charset="0"/>
          <a:ea typeface="Verdana" pitchFamily="34" charset="0"/>
          <a:cs typeface="Verdana" pitchFamily="34" charset="0"/>
        </a:defRPr>
      </a:lvl6pPr>
      <a:lvl7pPr marL="914400" algn="l" defTabSz="457200" rtl="0" fontAlgn="base">
        <a:spcBef>
          <a:spcPct val="0"/>
        </a:spcBef>
        <a:spcAft>
          <a:spcPct val="0"/>
        </a:spcAft>
        <a:defRPr sz="2400" b="1">
          <a:solidFill>
            <a:srgbClr val="2C4340"/>
          </a:solidFill>
          <a:latin typeface="Verdana" pitchFamily="34" charset="0"/>
          <a:ea typeface="Verdana" pitchFamily="34" charset="0"/>
          <a:cs typeface="Verdana" pitchFamily="34" charset="0"/>
        </a:defRPr>
      </a:lvl7pPr>
      <a:lvl8pPr marL="1371600" algn="l" defTabSz="457200" rtl="0" fontAlgn="base">
        <a:spcBef>
          <a:spcPct val="0"/>
        </a:spcBef>
        <a:spcAft>
          <a:spcPct val="0"/>
        </a:spcAft>
        <a:defRPr sz="2400" b="1">
          <a:solidFill>
            <a:srgbClr val="2C4340"/>
          </a:solidFill>
          <a:latin typeface="Verdana" pitchFamily="34" charset="0"/>
          <a:ea typeface="Verdana" pitchFamily="34" charset="0"/>
          <a:cs typeface="Verdana" pitchFamily="34" charset="0"/>
        </a:defRPr>
      </a:lvl8pPr>
      <a:lvl9pPr marL="1828800" algn="l" defTabSz="457200" rtl="0" fontAlgn="base">
        <a:spcBef>
          <a:spcPct val="0"/>
        </a:spcBef>
        <a:spcAft>
          <a:spcPct val="0"/>
        </a:spcAft>
        <a:defRPr sz="2400" b="1">
          <a:solidFill>
            <a:srgbClr val="2C4340"/>
          </a:solidFill>
          <a:latin typeface="Verdana" pitchFamily="34" charset="0"/>
          <a:ea typeface="Verdana" pitchFamily="34" charset="0"/>
          <a:cs typeface="Verdana" pitchFamily="34" charset="0"/>
        </a:defRPr>
      </a:lvl9pPr>
    </p:titleStyle>
    <p:bodyStyle>
      <a:lvl1pPr algn="l" defTabSz="457200" rtl="0" eaLnBrk="0" fontAlgn="base" hangingPunct="0">
        <a:spcBef>
          <a:spcPct val="20000"/>
        </a:spcBef>
        <a:spcAft>
          <a:spcPct val="0"/>
        </a:spcAft>
        <a:buFont typeface="Arial" panose="020B0604020202020204" pitchFamily="34" charset="0"/>
        <a:defRPr sz="3200" b="1" kern="1200">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b="1" kern="1200">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b="1" kern="1200">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b="1" kern="1200">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b="1" kern="1200">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
        <p:nvSpPr>
          <p:cNvPr id="3075"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NZ" altLang="en-US" smtClean="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9A9404C3-2942-46BC-8EE3-84A2C6F88F90}" type="datetimeFigureOut">
              <a:rPr lang="en-NZ"/>
              <a:pPr>
                <a:defRPr/>
              </a:pPr>
              <a:t>5/09/2016</a:t>
            </a:fld>
            <a:endParaRPr lang="en-NZ"/>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NZ"/>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208E1ED-B00E-446F-BD45-E92D6546FF3E}" type="slidenum">
              <a:rPr lang="en-NZ" altLang="en-US"/>
              <a:pPr>
                <a:defRPr/>
              </a:pPr>
              <a:t>‹#›</a:t>
            </a:fld>
            <a:endParaRPr lang="en-NZ" altLang="en-US"/>
          </a:p>
        </p:txBody>
      </p:sp>
    </p:spTree>
  </p:cSld>
  <p:clrMap bg1="lt1" tx1="dk1" bg2="lt2" tx2="dk2" accent1="accent1" accent2="accent2" accent3="accent3" accent4="accent4" accent5="accent5" accent6="accent6" hlink="hlink" folHlink="folHlink"/>
  <p:sldLayoutIdLst>
    <p:sldLayoutId id="2147486178" r:id="rId1"/>
    <p:sldLayoutId id="2147486179" r:id="rId2"/>
    <p:sldLayoutId id="2147486180" r:id="rId3"/>
    <p:sldLayoutId id="2147486181" r:id="rId4"/>
    <p:sldLayoutId id="2147486182" r:id="rId5"/>
    <p:sldLayoutId id="2147486183" r:id="rId6"/>
    <p:sldLayoutId id="2147486184" r:id="rId7"/>
    <p:sldLayoutId id="2147486185" r:id="rId8"/>
    <p:sldLayoutId id="2147486186" r:id="rId9"/>
    <p:sldLayoutId id="2147486187" r:id="rId10"/>
    <p:sldLayoutId id="214748618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81E4A496-52B0-4D2D-994E-13E301B38C93}" type="slidenum">
              <a:rPr lang="en-NZ" altLang="en-US" sz="800">
                <a:solidFill>
                  <a:schemeClr val="tx1"/>
                </a:solidFill>
                <a:cs typeface="Arial" panose="020B0604020202020204" pitchFamily="34" charset="0"/>
              </a:rPr>
              <a:pPr>
                <a:spcBef>
                  <a:spcPct val="0"/>
                </a:spcBef>
                <a:buFontTx/>
                <a:buNone/>
              </a:pPr>
              <a:t>1</a:t>
            </a:fld>
            <a:endParaRPr lang="en-NZ" altLang="en-US" sz="800">
              <a:solidFill>
                <a:schemeClr val="tx1"/>
              </a:solidFill>
              <a:cs typeface="Arial" panose="020B0604020202020204" pitchFamily="34" charset="0"/>
            </a:endParaRPr>
          </a:p>
        </p:txBody>
      </p:sp>
      <p:pic>
        <p:nvPicPr>
          <p:cNvPr id="2765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Content Placeholder 2"/>
          <p:cNvSpPr txBox="1">
            <a:spLocks/>
          </p:cNvSpPr>
          <p:nvPr/>
        </p:nvSpPr>
        <p:spPr bwMode="auto">
          <a:xfrm>
            <a:off x="365125" y="2778125"/>
            <a:ext cx="303847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marL="0" lvl="2" eaLnBrk="1" hangingPunct="1">
              <a:spcBef>
                <a:spcPct val="0"/>
              </a:spcBef>
              <a:spcAft>
                <a:spcPts val="700"/>
              </a:spcAft>
              <a:buFont typeface="Arial" panose="020B0604020202020204" pitchFamily="34" charset="0"/>
              <a:buNone/>
            </a:pPr>
            <a:r>
              <a:rPr lang="en-NZ" altLang="en-US" sz="1400">
                <a:solidFill>
                  <a:schemeClr val="bg1"/>
                </a:solidFill>
              </a:rPr>
              <a:t>Responsible Care Conference </a:t>
            </a:r>
          </a:p>
          <a:p>
            <a:pPr marL="0" lvl="2" eaLnBrk="1" hangingPunct="1">
              <a:spcBef>
                <a:spcPct val="0"/>
              </a:spcBef>
              <a:spcAft>
                <a:spcPts val="700"/>
              </a:spcAft>
              <a:buFont typeface="Arial" panose="020B0604020202020204" pitchFamily="34" charset="0"/>
              <a:buNone/>
            </a:pPr>
            <a:r>
              <a:rPr lang="en-NZ" altLang="en-US" sz="1400">
                <a:solidFill>
                  <a:schemeClr val="bg1"/>
                </a:solidFill>
              </a:rPr>
              <a:t>Gordon MacDonald – WorkSafe Chief Executive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bk object 16"/>
          <p:cNvSpPr>
            <a:spLocks/>
          </p:cNvSpPr>
          <p:nvPr/>
        </p:nvSpPr>
        <p:spPr bwMode="auto">
          <a:xfrm>
            <a:off x="0" y="0"/>
            <a:ext cx="9144000" cy="5141913"/>
          </a:xfrm>
          <a:custGeom>
            <a:avLst/>
            <a:gdLst>
              <a:gd name="T0" fmla="*/ 0 w 9144000"/>
              <a:gd name="T1" fmla="*/ 5114763 h 5148580"/>
              <a:gd name="T2" fmla="*/ 9144000 w 9144000"/>
              <a:gd name="T3" fmla="*/ 5114763 h 5148580"/>
              <a:gd name="T4" fmla="*/ 9144000 w 9144000"/>
              <a:gd name="T5" fmla="*/ 0 h 5148580"/>
              <a:gd name="T6" fmla="*/ 0 w 9144000"/>
              <a:gd name="T7" fmla="*/ 0 h 5148580"/>
              <a:gd name="T8" fmla="*/ 0 w 9144000"/>
              <a:gd name="T9" fmla="*/ 5114763 h 5148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5148580">
                <a:moveTo>
                  <a:pt x="0" y="5148008"/>
                </a:moveTo>
                <a:lnTo>
                  <a:pt x="9144000" y="5148008"/>
                </a:lnTo>
                <a:lnTo>
                  <a:pt x="9144000" y="0"/>
                </a:lnTo>
                <a:lnTo>
                  <a:pt x="0" y="0"/>
                </a:lnTo>
                <a:lnTo>
                  <a:pt x="0" y="5148008"/>
                </a:lnTo>
                <a:close/>
              </a:path>
            </a:pathLst>
          </a:custGeom>
          <a:solidFill>
            <a:srgbClr val="DDE1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35" name="object 2"/>
          <p:cNvSpPr>
            <a:spLocks/>
          </p:cNvSpPr>
          <p:nvPr/>
        </p:nvSpPr>
        <p:spPr bwMode="auto">
          <a:xfrm>
            <a:off x="0" y="0"/>
            <a:ext cx="9144000" cy="2379663"/>
          </a:xfrm>
          <a:custGeom>
            <a:avLst/>
            <a:gdLst>
              <a:gd name="T0" fmla="*/ 0 w 9144000"/>
              <a:gd name="T1" fmla="*/ 2367751 h 2382520"/>
              <a:gd name="T2" fmla="*/ 9144000 w 9144000"/>
              <a:gd name="T3" fmla="*/ 2367751 h 2382520"/>
              <a:gd name="T4" fmla="*/ 9144000 w 9144000"/>
              <a:gd name="T5" fmla="*/ 0 h 2382520"/>
              <a:gd name="T6" fmla="*/ 0 w 9144000"/>
              <a:gd name="T7" fmla="*/ 0 h 2382520"/>
              <a:gd name="T8" fmla="*/ 0 w 9144000"/>
              <a:gd name="T9" fmla="*/ 2367751 h 2382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2382520">
                <a:moveTo>
                  <a:pt x="0" y="2381999"/>
                </a:moveTo>
                <a:lnTo>
                  <a:pt x="9144000" y="2381999"/>
                </a:lnTo>
                <a:lnTo>
                  <a:pt x="9144000" y="0"/>
                </a:lnTo>
                <a:lnTo>
                  <a:pt x="0" y="0"/>
                </a:lnTo>
                <a:lnTo>
                  <a:pt x="0" y="2381999"/>
                </a:lnTo>
                <a:close/>
              </a:path>
            </a:pathLst>
          </a:custGeom>
          <a:solidFill>
            <a:srgbClr val="B9CE1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36" name="object 89"/>
          <p:cNvSpPr>
            <a:spLocks noGrp="1"/>
          </p:cNvSpPr>
          <p:nvPr>
            <p:ph type="title" idx="4294967295"/>
          </p:nvPr>
        </p:nvSpPr>
        <p:spPr>
          <a:xfrm>
            <a:off x="654050" y="558800"/>
            <a:ext cx="8255000" cy="430213"/>
          </a:xfrm>
        </p:spPr>
        <p:txBody>
          <a:bodyPr lIns="0" tIns="0" rIns="0" bIns="0">
            <a:spAutoFit/>
          </a:bodyPr>
          <a:lstStyle/>
          <a:p>
            <a:r>
              <a:rPr lang="en-US" altLang="en-US" sz="2800" smtClean="0">
                <a:solidFill>
                  <a:srgbClr val="FFFFFF"/>
                </a:solidFill>
              </a:rPr>
              <a:t>A TYPICAL WORKER IS</a:t>
            </a:r>
          </a:p>
        </p:txBody>
      </p:sp>
      <p:sp>
        <p:nvSpPr>
          <p:cNvPr id="44037" name="object 90"/>
          <p:cNvSpPr txBox="1">
            <a:spLocks noChangeArrowheads="1"/>
          </p:cNvSpPr>
          <p:nvPr/>
        </p:nvSpPr>
        <p:spPr bwMode="auto">
          <a:xfrm>
            <a:off x="654050" y="3560763"/>
            <a:ext cx="4532313"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pt-BR" altLang="en-US" sz="1700">
                <a:solidFill>
                  <a:srgbClr val="182D2A"/>
                </a:solidFill>
                <a:cs typeface="Arial" panose="020B0604020202020204" pitchFamily="34" charset="0"/>
              </a:rPr>
              <a:t>MORE LIKELY TO DIE FROM</a:t>
            </a:r>
            <a:endParaRPr lang="pt-BR" altLang="en-US" sz="1700">
              <a:solidFill>
                <a:schemeClr val="tx1"/>
              </a:solidFill>
              <a:cs typeface="Arial" panose="020B0604020202020204" pitchFamily="34" charset="0"/>
            </a:endParaRPr>
          </a:p>
          <a:p>
            <a:pPr eaLnBrk="1" hangingPunct="1">
              <a:spcBef>
                <a:spcPct val="0"/>
              </a:spcBef>
              <a:buFontTx/>
              <a:buNone/>
            </a:pPr>
            <a:r>
              <a:rPr lang="pt-BR" altLang="en-US" sz="1700">
                <a:solidFill>
                  <a:srgbClr val="182D2A"/>
                </a:solidFill>
                <a:cs typeface="Arial" panose="020B0604020202020204" pitchFamily="34" charset="0"/>
              </a:rPr>
              <a:t>WORK-RELATED ILL-HEALTH THAN  A WORKPLACE SAFETY INCIDENT</a:t>
            </a:r>
            <a:endParaRPr lang="pt-BR" altLang="en-US" sz="1700">
              <a:solidFill>
                <a:schemeClr val="tx1"/>
              </a:solidFill>
              <a:cs typeface="Arial" panose="020B0604020202020204" pitchFamily="34" charset="0"/>
            </a:endParaRPr>
          </a:p>
        </p:txBody>
      </p:sp>
      <p:sp>
        <p:nvSpPr>
          <p:cNvPr id="113" name="Rectangle 112"/>
          <p:cNvSpPr/>
          <p:nvPr/>
        </p:nvSpPr>
        <p:spPr>
          <a:xfrm>
            <a:off x="654050" y="2419350"/>
            <a:ext cx="4548188" cy="1022350"/>
          </a:xfrm>
          <a:prstGeom prst="rect">
            <a:avLst/>
          </a:prstGeom>
        </p:spPr>
        <p:txBody>
          <a:bodyPr lIns="0" tIns="0" rIns="0" bIns="0">
            <a:spAutoFit/>
          </a:bodyPr>
          <a:lstStyle/>
          <a:p>
            <a:pPr eaLnBrk="1" hangingPunct="1">
              <a:defRPr/>
            </a:pPr>
            <a:r>
              <a:rPr lang="en-US" sz="6650" b="1" dirty="0">
                <a:solidFill>
                  <a:srgbClr val="182D2A"/>
                </a:solidFill>
                <a:latin typeface="Verdana"/>
                <a:cs typeface="Verdana"/>
              </a:rPr>
              <a:t>10 TIMES</a:t>
            </a:r>
            <a:endParaRPr lang="en-US" sz="6650" b="1" dirty="0">
              <a:solidFill>
                <a:prstClr val="black"/>
              </a:solidFill>
              <a:latin typeface="Verdana"/>
              <a:cs typeface="Verdana"/>
            </a:endParaRPr>
          </a:p>
        </p:txBody>
      </p:sp>
      <p:pic>
        <p:nvPicPr>
          <p:cNvPr id="44039" name="Picture 95" descr="worke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950" y="1069975"/>
            <a:ext cx="81661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9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3738" y="4365625"/>
            <a:ext cx="1939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bject 2"/>
          <p:cNvSpPr>
            <a:spLocks/>
          </p:cNvSpPr>
          <p:nvPr/>
        </p:nvSpPr>
        <p:spPr bwMode="auto">
          <a:xfrm>
            <a:off x="0" y="0"/>
            <a:ext cx="9144000" cy="5141913"/>
          </a:xfrm>
          <a:custGeom>
            <a:avLst/>
            <a:gdLst>
              <a:gd name="T0" fmla="*/ 0 w 9144000"/>
              <a:gd name="T1" fmla="*/ 5134684 h 5148580"/>
              <a:gd name="T2" fmla="*/ 9144000 w 9144000"/>
              <a:gd name="T3" fmla="*/ 5134684 h 5148580"/>
              <a:gd name="T4" fmla="*/ 9144000 w 9144000"/>
              <a:gd name="T5" fmla="*/ 0 h 5148580"/>
              <a:gd name="T6" fmla="*/ 0 w 9144000"/>
              <a:gd name="T7" fmla="*/ 0 h 5148580"/>
              <a:gd name="T8" fmla="*/ 0 w 9144000"/>
              <a:gd name="T9" fmla="*/ 5134684 h 5148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5148580">
                <a:moveTo>
                  <a:pt x="0" y="5148008"/>
                </a:moveTo>
                <a:lnTo>
                  <a:pt x="9144000" y="5148008"/>
                </a:lnTo>
                <a:lnTo>
                  <a:pt x="9144000" y="0"/>
                </a:lnTo>
                <a:lnTo>
                  <a:pt x="0" y="0"/>
                </a:lnTo>
                <a:lnTo>
                  <a:pt x="0" y="5148008"/>
                </a:lnTo>
                <a:close/>
              </a:path>
            </a:pathLst>
          </a:custGeom>
          <a:solidFill>
            <a:srgbClr val="DDE1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083" name="object 4"/>
          <p:cNvSpPr>
            <a:spLocks/>
          </p:cNvSpPr>
          <p:nvPr/>
        </p:nvSpPr>
        <p:spPr bwMode="auto">
          <a:xfrm>
            <a:off x="300038" y="1131888"/>
            <a:ext cx="8532812" cy="1439862"/>
          </a:xfrm>
          <a:custGeom>
            <a:avLst/>
            <a:gdLst>
              <a:gd name="T0" fmla="*/ 8460618 w 8532495"/>
              <a:gd name="T1" fmla="*/ 0 h 1440180"/>
              <a:gd name="T2" fmla="*/ 72002 w 8532495"/>
              <a:gd name="T3" fmla="*/ 0 h 1440180"/>
              <a:gd name="T4" fmla="*/ 30375 w 8532495"/>
              <a:gd name="T5" fmla="*/ 1125 h 1440180"/>
              <a:gd name="T6" fmla="*/ 8999 w 8532495"/>
              <a:gd name="T7" fmla="*/ 8997 h 1440180"/>
              <a:gd name="T8" fmla="*/ 1124 w 8532495"/>
              <a:gd name="T9" fmla="*/ 30364 h 1440180"/>
              <a:gd name="T10" fmla="*/ 0 w 8532495"/>
              <a:gd name="T11" fmla="*/ 71977 h 1440180"/>
              <a:gd name="T12" fmla="*/ 0 w 8532495"/>
              <a:gd name="T13" fmla="*/ 1367401 h 1440180"/>
              <a:gd name="T14" fmla="*/ 1124 w 8532495"/>
              <a:gd name="T15" fmla="*/ 1409006 h 1440180"/>
              <a:gd name="T16" fmla="*/ 8999 w 8532495"/>
              <a:gd name="T17" fmla="*/ 1430370 h 1440180"/>
              <a:gd name="T18" fmla="*/ 30375 w 8532495"/>
              <a:gd name="T19" fmla="*/ 1438241 h 1440180"/>
              <a:gd name="T20" fmla="*/ 72002 w 8532495"/>
              <a:gd name="T21" fmla="*/ 1439366 h 1440180"/>
              <a:gd name="T22" fmla="*/ 8460618 w 8532495"/>
              <a:gd name="T23" fmla="*/ 1439366 h 1440180"/>
              <a:gd name="T24" fmla="*/ 8502252 w 8532495"/>
              <a:gd name="T25" fmla="*/ 1438241 h 1440180"/>
              <a:gd name="T26" fmla="*/ 8523632 w 8532495"/>
              <a:gd name="T27" fmla="*/ 1430370 h 1440180"/>
              <a:gd name="T28" fmla="*/ 8531508 w 8532495"/>
              <a:gd name="T29" fmla="*/ 1409006 h 1440180"/>
              <a:gd name="T30" fmla="*/ 8532633 w 8532495"/>
              <a:gd name="T31" fmla="*/ 1367401 h 1440180"/>
              <a:gd name="T32" fmla="*/ 8532633 w 8532495"/>
              <a:gd name="T33" fmla="*/ 71977 h 1440180"/>
              <a:gd name="T34" fmla="*/ 8531508 w 8532495"/>
              <a:gd name="T35" fmla="*/ 30364 h 1440180"/>
              <a:gd name="T36" fmla="*/ 8523632 w 8532495"/>
              <a:gd name="T37" fmla="*/ 8997 h 1440180"/>
              <a:gd name="T38" fmla="*/ 8502252 w 8532495"/>
              <a:gd name="T39" fmla="*/ 1125 h 1440180"/>
              <a:gd name="T40" fmla="*/ 8460618 w 8532495"/>
              <a:gd name="T41" fmla="*/ 0 h 1440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532495" h="1440180">
                <a:moveTo>
                  <a:pt x="8459990" y="0"/>
                </a:moveTo>
                <a:lnTo>
                  <a:pt x="71996" y="0"/>
                </a:lnTo>
                <a:lnTo>
                  <a:pt x="30373" y="1125"/>
                </a:lnTo>
                <a:lnTo>
                  <a:pt x="8999" y="9001"/>
                </a:lnTo>
                <a:lnTo>
                  <a:pt x="1124" y="30378"/>
                </a:lnTo>
                <a:lnTo>
                  <a:pt x="0" y="72009"/>
                </a:lnTo>
                <a:lnTo>
                  <a:pt x="0" y="1368005"/>
                </a:lnTo>
                <a:lnTo>
                  <a:pt x="1124" y="1409628"/>
                </a:lnTo>
                <a:lnTo>
                  <a:pt x="8999" y="1431002"/>
                </a:lnTo>
                <a:lnTo>
                  <a:pt x="30373" y="1438877"/>
                </a:lnTo>
                <a:lnTo>
                  <a:pt x="71996" y="1440002"/>
                </a:lnTo>
                <a:lnTo>
                  <a:pt x="8459990" y="1440002"/>
                </a:lnTo>
                <a:lnTo>
                  <a:pt x="8501620" y="1438877"/>
                </a:lnTo>
                <a:lnTo>
                  <a:pt x="8522998" y="1431002"/>
                </a:lnTo>
                <a:lnTo>
                  <a:pt x="8530874" y="1409628"/>
                </a:lnTo>
                <a:lnTo>
                  <a:pt x="8531999" y="1368005"/>
                </a:lnTo>
                <a:lnTo>
                  <a:pt x="8531999" y="72009"/>
                </a:lnTo>
                <a:lnTo>
                  <a:pt x="8530874" y="30378"/>
                </a:lnTo>
                <a:lnTo>
                  <a:pt x="8522998" y="9001"/>
                </a:lnTo>
                <a:lnTo>
                  <a:pt x="8501620" y="1125"/>
                </a:lnTo>
                <a:lnTo>
                  <a:pt x="8459990" y="0"/>
                </a:lnTo>
                <a:close/>
              </a:path>
            </a:pathLst>
          </a:custGeom>
          <a:solidFill>
            <a:srgbClr val="556A6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084" name="object 5"/>
          <p:cNvSpPr>
            <a:spLocks/>
          </p:cNvSpPr>
          <p:nvPr/>
        </p:nvSpPr>
        <p:spPr bwMode="auto">
          <a:xfrm>
            <a:off x="300038" y="2751138"/>
            <a:ext cx="8532812" cy="1435100"/>
          </a:xfrm>
          <a:custGeom>
            <a:avLst/>
            <a:gdLst>
              <a:gd name="T0" fmla="*/ 8460618 w 8532495"/>
              <a:gd name="T1" fmla="*/ 0 h 1437004"/>
              <a:gd name="T2" fmla="*/ 72002 w 8532495"/>
              <a:gd name="T3" fmla="*/ 0 h 1437004"/>
              <a:gd name="T4" fmla="*/ 30375 w 8532495"/>
              <a:gd name="T5" fmla="*/ 1123 h 1437004"/>
              <a:gd name="T6" fmla="*/ 8999 w 8532495"/>
              <a:gd name="T7" fmla="*/ 8977 h 1437004"/>
              <a:gd name="T8" fmla="*/ 1124 w 8532495"/>
              <a:gd name="T9" fmla="*/ 30298 h 1437004"/>
              <a:gd name="T10" fmla="*/ 0 w 8532495"/>
              <a:gd name="T11" fmla="*/ 71819 h 1437004"/>
              <a:gd name="T12" fmla="*/ 0 w 8532495"/>
              <a:gd name="T13" fmla="*/ 1361216 h 1437004"/>
              <a:gd name="T14" fmla="*/ 1124 w 8532495"/>
              <a:gd name="T15" fmla="*/ 1402728 h 1437004"/>
              <a:gd name="T16" fmla="*/ 8999 w 8532495"/>
              <a:gd name="T17" fmla="*/ 1424046 h 1437004"/>
              <a:gd name="T18" fmla="*/ 30375 w 8532495"/>
              <a:gd name="T19" fmla="*/ 1431900 h 1437004"/>
              <a:gd name="T20" fmla="*/ 72002 w 8532495"/>
              <a:gd name="T21" fmla="*/ 1433022 h 1437004"/>
              <a:gd name="T22" fmla="*/ 8460618 w 8532495"/>
              <a:gd name="T23" fmla="*/ 1433022 h 1437004"/>
              <a:gd name="T24" fmla="*/ 8502252 w 8532495"/>
              <a:gd name="T25" fmla="*/ 1431900 h 1437004"/>
              <a:gd name="T26" fmla="*/ 8523632 w 8532495"/>
              <a:gd name="T27" fmla="*/ 1424046 h 1437004"/>
              <a:gd name="T28" fmla="*/ 8531508 w 8532495"/>
              <a:gd name="T29" fmla="*/ 1402728 h 1437004"/>
              <a:gd name="T30" fmla="*/ 8532633 w 8532495"/>
              <a:gd name="T31" fmla="*/ 1361216 h 1437004"/>
              <a:gd name="T32" fmla="*/ 8532633 w 8532495"/>
              <a:gd name="T33" fmla="*/ 71819 h 1437004"/>
              <a:gd name="T34" fmla="*/ 8531508 w 8532495"/>
              <a:gd name="T35" fmla="*/ 30298 h 1437004"/>
              <a:gd name="T36" fmla="*/ 8523632 w 8532495"/>
              <a:gd name="T37" fmla="*/ 8977 h 1437004"/>
              <a:gd name="T38" fmla="*/ 8502252 w 8532495"/>
              <a:gd name="T39" fmla="*/ 1123 h 1437004"/>
              <a:gd name="T40" fmla="*/ 8460618 w 8532495"/>
              <a:gd name="T41" fmla="*/ 0 h 14370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532495" h="1437004">
                <a:moveTo>
                  <a:pt x="8459990" y="0"/>
                </a:moveTo>
                <a:lnTo>
                  <a:pt x="71996" y="0"/>
                </a:lnTo>
                <a:lnTo>
                  <a:pt x="30373" y="1125"/>
                </a:lnTo>
                <a:lnTo>
                  <a:pt x="8999" y="9001"/>
                </a:lnTo>
                <a:lnTo>
                  <a:pt x="1124" y="30378"/>
                </a:lnTo>
                <a:lnTo>
                  <a:pt x="0" y="72009"/>
                </a:lnTo>
                <a:lnTo>
                  <a:pt x="0" y="1364830"/>
                </a:lnTo>
                <a:lnTo>
                  <a:pt x="1124" y="1406453"/>
                </a:lnTo>
                <a:lnTo>
                  <a:pt x="8999" y="1427827"/>
                </a:lnTo>
                <a:lnTo>
                  <a:pt x="30373" y="1435702"/>
                </a:lnTo>
                <a:lnTo>
                  <a:pt x="71996" y="1436827"/>
                </a:lnTo>
                <a:lnTo>
                  <a:pt x="8459990" y="1436827"/>
                </a:lnTo>
                <a:lnTo>
                  <a:pt x="8501620" y="1435702"/>
                </a:lnTo>
                <a:lnTo>
                  <a:pt x="8522998" y="1427827"/>
                </a:lnTo>
                <a:lnTo>
                  <a:pt x="8530874" y="1406453"/>
                </a:lnTo>
                <a:lnTo>
                  <a:pt x="8531999" y="1364830"/>
                </a:lnTo>
                <a:lnTo>
                  <a:pt x="8531999" y="72009"/>
                </a:lnTo>
                <a:lnTo>
                  <a:pt x="8530874" y="30378"/>
                </a:lnTo>
                <a:lnTo>
                  <a:pt x="8522998" y="9001"/>
                </a:lnTo>
                <a:lnTo>
                  <a:pt x="8501620" y="1125"/>
                </a:lnTo>
                <a:lnTo>
                  <a:pt x="8459990" y="0"/>
                </a:lnTo>
                <a:close/>
              </a:path>
            </a:pathLst>
          </a:custGeom>
          <a:solidFill>
            <a:srgbClr val="C8D75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085" name="object 6"/>
          <p:cNvSpPr>
            <a:spLocks/>
          </p:cNvSpPr>
          <p:nvPr/>
        </p:nvSpPr>
        <p:spPr bwMode="auto">
          <a:xfrm>
            <a:off x="7659688" y="2751138"/>
            <a:ext cx="1179512" cy="1438275"/>
          </a:xfrm>
          <a:custGeom>
            <a:avLst/>
            <a:gdLst>
              <a:gd name="T0" fmla="*/ 0 w 627380"/>
              <a:gd name="T1" fmla="*/ 1436197 h 1440179"/>
              <a:gd name="T2" fmla="*/ 2216203 w 627380"/>
              <a:gd name="T3" fmla="*/ 1436197 h 1440179"/>
              <a:gd name="T4" fmla="*/ 2216203 w 627380"/>
              <a:gd name="T5" fmla="*/ 0 h 1440179"/>
              <a:gd name="T6" fmla="*/ 0 w 627380"/>
              <a:gd name="T7" fmla="*/ 0 h 1440179"/>
              <a:gd name="T8" fmla="*/ 0 w 627380"/>
              <a:gd name="T9" fmla="*/ 1436197 h 1440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7380" h="1440179">
                <a:moveTo>
                  <a:pt x="0" y="1440002"/>
                </a:moveTo>
                <a:lnTo>
                  <a:pt x="626998" y="1440002"/>
                </a:lnTo>
                <a:lnTo>
                  <a:pt x="626998" y="0"/>
                </a:lnTo>
                <a:lnTo>
                  <a:pt x="0" y="0"/>
                </a:lnTo>
                <a:lnTo>
                  <a:pt x="0" y="1440002"/>
                </a:lnTo>
                <a:close/>
              </a:path>
            </a:pathLst>
          </a:custGeom>
          <a:solidFill>
            <a:srgbClr val="B9CE1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086" name="object 24"/>
          <p:cNvSpPr>
            <a:spLocks/>
          </p:cNvSpPr>
          <p:nvPr/>
        </p:nvSpPr>
        <p:spPr bwMode="auto">
          <a:xfrm>
            <a:off x="7659688" y="1131888"/>
            <a:ext cx="1179512" cy="1439862"/>
          </a:xfrm>
          <a:custGeom>
            <a:avLst/>
            <a:gdLst>
              <a:gd name="T0" fmla="*/ 0 w 627380"/>
              <a:gd name="T1" fmla="*/ 1439366 h 1440180"/>
              <a:gd name="T2" fmla="*/ 2216203 w 627380"/>
              <a:gd name="T3" fmla="*/ 1439366 h 1440180"/>
              <a:gd name="T4" fmla="*/ 2216203 w 627380"/>
              <a:gd name="T5" fmla="*/ 0 h 1440180"/>
              <a:gd name="T6" fmla="*/ 0 w 627380"/>
              <a:gd name="T7" fmla="*/ 0 h 1440180"/>
              <a:gd name="T8" fmla="*/ 0 w 627380"/>
              <a:gd name="T9" fmla="*/ 1439366 h 1440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7380" h="1440180">
                <a:moveTo>
                  <a:pt x="0" y="1440002"/>
                </a:moveTo>
                <a:lnTo>
                  <a:pt x="626998" y="1440002"/>
                </a:lnTo>
                <a:lnTo>
                  <a:pt x="626998" y="0"/>
                </a:lnTo>
                <a:lnTo>
                  <a:pt x="0" y="0"/>
                </a:lnTo>
                <a:lnTo>
                  <a:pt x="0" y="1440002"/>
                </a:lnTo>
                <a:close/>
              </a:path>
            </a:pathLst>
          </a:custGeom>
          <a:solidFill>
            <a:srgbClr val="4A797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087" name="object 6"/>
          <p:cNvSpPr>
            <a:spLocks/>
          </p:cNvSpPr>
          <p:nvPr/>
        </p:nvSpPr>
        <p:spPr bwMode="auto">
          <a:xfrm>
            <a:off x="300038" y="2751138"/>
            <a:ext cx="627062" cy="1438275"/>
          </a:xfrm>
          <a:custGeom>
            <a:avLst/>
            <a:gdLst>
              <a:gd name="T0" fmla="*/ 0 w 627380"/>
              <a:gd name="T1" fmla="*/ 1436197 h 1440179"/>
              <a:gd name="T2" fmla="*/ 626362 w 627380"/>
              <a:gd name="T3" fmla="*/ 1436197 h 1440179"/>
              <a:gd name="T4" fmla="*/ 626362 w 627380"/>
              <a:gd name="T5" fmla="*/ 0 h 1440179"/>
              <a:gd name="T6" fmla="*/ 0 w 627380"/>
              <a:gd name="T7" fmla="*/ 0 h 1440179"/>
              <a:gd name="T8" fmla="*/ 0 w 627380"/>
              <a:gd name="T9" fmla="*/ 1436197 h 1440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7380" h="1440179">
                <a:moveTo>
                  <a:pt x="0" y="1440002"/>
                </a:moveTo>
                <a:lnTo>
                  <a:pt x="626998" y="1440002"/>
                </a:lnTo>
                <a:lnTo>
                  <a:pt x="626998" y="0"/>
                </a:lnTo>
                <a:lnTo>
                  <a:pt x="0" y="0"/>
                </a:lnTo>
                <a:lnTo>
                  <a:pt x="0" y="1440002"/>
                </a:lnTo>
                <a:close/>
              </a:path>
            </a:pathLst>
          </a:custGeom>
          <a:solidFill>
            <a:srgbClr val="B9CE1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088" name="object 7"/>
          <p:cNvSpPr>
            <a:spLocks/>
          </p:cNvSpPr>
          <p:nvPr/>
        </p:nvSpPr>
        <p:spPr bwMode="auto">
          <a:xfrm>
            <a:off x="6191250" y="3100388"/>
            <a:ext cx="1360488" cy="855662"/>
          </a:xfrm>
          <a:custGeom>
            <a:avLst/>
            <a:gdLst>
              <a:gd name="T0" fmla="*/ 0 w 1359534"/>
              <a:gd name="T1" fmla="*/ 855636 h 855345"/>
              <a:gd name="T2" fmla="*/ 1360909 w 1359534"/>
              <a:gd name="T3" fmla="*/ 855636 h 855345"/>
              <a:gd name="T4" fmla="*/ 1360909 w 1359534"/>
              <a:gd name="T5" fmla="*/ 0 h 855345"/>
              <a:gd name="T6" fmla="*/ 0 w 1359534"/>
              <a:gd name="T7" fmla="*/ 0 h 855345"/>
              <a:gd name="T8" fmla="*/ 0 w 1359534"/>
              <a:gd name="T9" fmla="*/ 855636 h 855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534" h="855345">
                <a:moveTo>
                  <a:pt x="0" y="855002"/>
                </a:moveTo>
                <a:lnTo>
                  <a:pt x="1359001" y="855002"/>
                </a:lnTo>
                <a:lnTo>
                  <a:pt x="1359001" y="0"/>
                </a:lnTo>
                <a:lnTo>
                  <a:pt x="0" y="0"/>
                </a:lnTo>
                <a:lnTo>
                  <a:pt x="0" y="855002"/>
                </a:lnTo>
                <a:close/>
              </a:path>
            </a:pathLst>
          </a:custGeom>
          <a:noFill/>
          <a:ln w="25400">
            <a:solidFill>
              <a:srgbClr val="B9CE1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089" name="object 8"/>
          <p:cNvSpPr>
            <a:spLocks/>
          </p:cNvSpPr>
          <p:nvPr/>
        </p:nvSpPr>
        <p:spPr bwMode="auto">
          <a:xfrm>
            <a:off x="3054350" y="1135063"/>
            <a:ext cx="3035300" cy="3032125"/>
          </a:xfrm>
          <a:custGeom>
            <a:avLst/>
            <a:gdLst>
              <a:gd name="T0" fmla="*/ 1374035 w 3035300"/>
              <a:gd name="T1" fmla="*/ 6669 h 3035300"/>
              <a:gd name="T2" fmla="*/ 1188855 w 3035300"/>
              <a:gd name="T3" fmla="*/ 35589 h 3035300"/>
              <a:gd name="T4" fmla="*/ 1011796 w 3035300"/>
              <a:gd name="T5" fmla="*/ 86093 h 3035300"/>
              <a:gd name="T6" fmla="*/ 844281 w 3035300"/>
              <a:gd name="T7" fmla="*/ 156765 h 3035300"/>
              <a:gd name="T8" fmla="*/ 687732 w 3035300"/>
              <a:gd name="T9" fmla="*/ 246184 h 3035300"/>
              <a:gd name="T10" fmla="*/ 543570 w 3035300"/>
              <a:gd name="T11" fmla="*/ 352932 h 3035300"/>
              <a:gd name="T12" fmla="*/ 413219 w 3035300"/>
              <a:gd name="T13" fmla="*/ 475589 h 3035300"/>
              <a:gd name="T14" fmla="*/ 298099 w 3035300"/>
              <a:gd name="T15" fmla="*/ 612738 h 3035300"/>
              <a:gd name="T16" fmla="*/ 199634 w 3035300"/>
              <a:gd name="T17" fmla="*/ 762957 h 3035300"/>
              <a:gd name="T18" fmla="*/ 119244 w 3035300"/>
              <a:gd name="T19" fmla="*/ 924830 h 3035300"/>
              <a:gd name="T20" fmla="*/ 58352 w 3035300"/>
              <a:gd name="T21" fmla="*/ 1096934 h 3035300"/>
              <a:gd name="T22" fmla="*/ 18380 w 3035300"/>
              <a:gd name="T23" fmla="*/ 1277854 h 3035300"/>
              <a:gd name="T24" fmla="*/ 750 w 3035300"/>
              <a:gd name="T25" fmla="*/ 1466168 h 3035300"/>
              <a:gd name="T26" fmla="*/ 6683 w 3035300"/>
              <a:gd name="T27" fmla="*/ 1657296 h 3035300"/>
              <a:gd name="T28" fmla="*/ 35662 w 3035300"/>
              <a:gd name="T29" fmla="*/ 1842089 h 3035300"/>
              <a:gd name="T30" fmla="*/ 86272 w 3035300"/>
              <a:gd name="T31" fmla="*/ 2018778 h 3035300"/>
              <a:gd name="T32" fmla="*/ 157091 w 3035300"/>
              <a:gd name="T33" fmla="*/ 2185943 h 3035300"/>
              <a:gd name="T34" fmla="*/ 246696 w 3035300"/>
              <a:gd name="T35" fmla="*/ 2342164 h 3035300"/>
              <a:gd name="T36" fmla="*/ 353666 w 3035300"/>
              <a:gd name="T37" fmla="*/ 2486024 h 3035300"/>
              <a:gd name="T38" fmla="*/ 476580 w 3035300"/>
              <a:gd name="T39" fmla="*/ 2616104 h 3035300"/>
              <a:gd name="T40" fmla="*/ 614014 w 3035300"/>
              <a:gd name="T41" fmla="*/ 2730981 h 3035300"/>
              <a:gd name="T42" fmla="*/ 764547 w 3035300"/>
              <a:gd name="T43" fmla="*/ 2829241 h 3035300"/>
              <a:gd name="T44" fmla="*/ 926756 w 3035300"/>
              <a:gd name="T45" fmla="*/ 2909463 h 3035300"/>
              <a:gd name="T46" fmla="*/ 1099221 w 3035300"/>
              <a:gd name="T47" fmla="*/ 2970229 h 3035300"/>
              <a:gd name="T48" fmla="*/ 1280519 w 3035300"/>
              <a:gd name="T49" fmla="*/ 3010117 h 3035300"/>
              <a:gd name="T50" fmla="*/ 1469227 w 3035300"/>
              <a:gd name="T51" fmla="*/ 3027710 h 3035300"/>
              <a:gd name="T52" fmla="*/ 1660756 w 3035300"/>
              <a:gd name="T53" fmla="*/ 3021790 h 3035300"/>
              <a:gd name="T54" fmla="*/ 1845936 w 3035300"/>
              <a:gd name="T55" fmla="*/ 2992871 h 3035300"/>
              <a:gd name="T56" fmla="*/ 2022995 w 3035300"/>
              <a:gd name="T57" fmla="*/ 2942367 h 3035300"/>
              <a:gd name="T58" fmla="*/ 2190510 w 3035300"/>
              <a:gd name="T59" fmla="*/ 2871696 h 3035300"/>
              <a:gd name="T60" fmla="*/ 2347059 w 3035300"/>
              <a:gd name="T61" fmla="*/ 2782279 h 3035300"/>
              <a:gd name="T62" fmla="*/ 2491221 w 3035300"/>
              <a:gd name="T63" fmla="*/ 2675530 h 3035300"/>
              <a:gd name="T64" fmla="*/ 2621572 w 3035300"/>
              <a:gd name="T65" fmla="*/ 2552875 h 3035300"/>
              <a:gd name="T66" fmla="*/ 2736692 w 3035300"/>
              <a:gd name="T67" fmla="*/ 2415728 h 3035300"/>
              <a:gd name="T68" fmla="*/ 2835157 w 3035300"/>
              <a:gd name="T69" fmla="*/ 2265510 h 3035300"/>
              <a:gd name="T70" fmla="*/ 2915547 w 3035300"/>
              <a:gd name="T71" fmla="*/ 2103639 h 3035300"/>
              <a:gd name="T72" fmla="*/ 2976439 w 3035300"/>
              <a:gd name="T73" fmla="*/ 1931535 h 3035300"/>
              <a:gd name="T74" fmla="*/ 3016411 w 3035300"/>
              <a:gd name="T75" fmla="*/ 1750617 h 3035300"/>
              <a:gd name="T76" fmla="*/ 3034041 w 3035300"/>
              <a:gd name="T77" fmla="*/ 1562303 h 3035300"/>
              <a:gd name="T78" fmla="*/ 3028108 w 3035300"/>
              <a:gd name="T79" fmla="*/ 1371175 h 3035300"/>
              <a:gd name="T80" fmla="*/ 2999129 w 3035300"/>
              <a:gd name="T81" fmla="*/ 1186381 h 3035300"/>
              <a:gd name="T82" fmla="*/ 2948519 w 3035300"/>
              <a:gd name="T83" fmla="*/ 1009692 h 3035300"/>
              <a:gd name="T84" fmla="*/ 2877700 w 3035300"/>
              <a:gd name="T85" fmla="*/ 842526 h 3035300"/>
              <a:gd name="T86" fmla="*/ 2788095 w 3035300"/>
              <a:gd name="T87" fmla="*/ 686302 h 3035300"/>
              <a:gd name="T88" fmla="*/ 2681125 w 3035300"/>
              <a:gd name="T89" fmla="*/ 542441 h 3035300"/>
              <a:gd name="T90" fmla="*/ 2558211 w 3035300"/>
              <a:gd name="T91" fmla="*/ 412361 h 3035300"/>
              <a:gd name="T92" fmla="*/ 2420777 w 3035300"/>
              <a:gd name="T93" fmla="*/ 297481 h 3035300"/>
              <a:gd name="T94" fmla="*/ 2270244 w 3035300"/>
              <a:gd name="T95" fmla="*/ 199219 h 3035300"/>
              <a:gd name="T96" fmla="*/ 2108035 w 3035300"/>
              <a:gd name="T97" fmla="*/ 118996 h 3035300"/>
              <a:gd name="T98" fmla="*/ 1935570 w 3035300"/>
              <a:gd name="T99" fmla="*/ 58231 h 3035300"/>
              <a:gd name="T100" fmla="*/ 1754272 w 3035300"/>
              <a:gd name="T101" fmla="*/ 18342 h 3035300"/>
              <a:gd name="T102" fmla="*/ 1565564 w 3035300"/>
              <a:gd name="T103" fmla="*/ 748 h 30353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35300" h="3035300">
                <a:moveTo>
                  <a:pt x="1517396" y="0"/>
                </a:moveTo>
                <a:lnTo>
                  <a:pt x="1469227" y="750"/>
                </a:lnTo>
                <a:lnTo>
                  <a:pt x="1421433" y="2985"/>
                </a:lnTo>
                <a:lnTo>
                  <a:pt x="1374035" y="6683"/>
                </a:lnTo>
                <a:lnTo>
                  <a:pt x="1327057" y="11822"/>
                </a:lnTo>
                <a:lnTo>
                  <a:pt x="1280519" y="18380"/>
                </a:lnTo>
                <a:lnTo>
                  <a:pt x="1234444" y="26334"/>
                </a:lnTo>
                <a:lnTo>
                  <a:pt x="1188855" y="35663"/>
                </a:lnTo>
                <a:lnTo>
                  <a:pt x="1143773" y="46343"/>
                </a:lnTo>
                <a:lnTo>
                  <a:pt x="1099221" y="58353"/>
                </a:lnTo>
                <a:lnTo>
                  <a:pt x="1055221" y="71671"/>
                </a:lnTo>
                <a:lnTo>
                  <a:pt x="1011796" y="86273"/>
                </a:lnTo>
                <a:lnTo>
                  <a:pt x="968967" y="102139"/>
                </a:lnTo>
                <a:lnTo>
                  <a:pt x="926756" y="119246"/>
                </a:lnTo>
                <a:lnTo>
                  <a:pt x="885187" y="137571"/>
                </a:lnTo>
                <a:lnTo>
                  <a:pt x="844281" y="157093"/>
                </a:lnTo>
                <a:lnTo>
                  <a:pt x="804060" y="177789"/>
                </a:lnTo>
                <a:lnTo>
                  <a:pt x="764547" y="199637"/>
                </a:lnTo>
                <a:lnTo>
                  <a:pt x="725763" y="222615"/>
                </a:lnTo>
                <a:lnTo>
                  <a:pt x="687732" y="246700"/>
                </a:lnTo>
                <a:lnTo>
                  <a:pt x="650474" y="271870"/>
                </a:lnTo>
                <a:lnTo>
                  <a:pt x="614014" y="298104"/>
                </a:lnTo>
                <a:lnTo>
                  <a:pt x="578372" y="325379"/>
                </a:lnTo>
                <a:lnTo>
                  <a:pt x="543570" y="353672"/>
                </a:lnTo>
                <a:lnTo>
                  <a:pt x="509632" y="382961"/>
                </a:lnTo>
                <a:lnTo>
                  <a:pt x="476580" y="413225"/>
                </a:lnTo>
                <a:lnTo>
                  <a:pt x="444434" y="444441"/>
                </a:lnTo>
                <a:lnTo>
                  <a:pt x="413219" y="476586"/>
                </a:lnTo>
                <a:lnTo>
                  <a:pt x="382956" y="509639"/>
                </a:lnTo>
                <a:lnTo>
                  <a:pt x="353666" y="543578"/>
                </a:lnTo>
                <a:lnTo>
                  <a:pt x="325374" y="578379"/>
                </a:lnTo>
                <a:lnTo>
                  <a:pt x="298099" y="614022"/>
                </a:lnTo>
                <a:lnTo>
                  <a:pt x="271866" y="650483"/>
                </a:lnTo>
                <a:lnTo>
                  <a:pt x="246696" y="687740"/>
                </a:lnTo>
                <a:lnTo>
                  <a:pt x="222611" y="725772"/>
                </a:lnTo>
                <a:lnTo>
                  <a:pt x="199634" y="764556"/>
                </a:lnTo>
                <a:lnTo>
                  <a:pt x="177786" y="804070"/>
                </a:lnTo>
                <a:lnTo>
                  <a:pt x="157091" y="844291"/>
                </a:lnTo>
                <a:lnTo>
                  <a:pt x="137569" y="885197"/>
                </a:lnTo>
                <a:lnTo>
                  <a:pt x="119244" y="926767"/>
                </a:lnTo>
                <a:lnTo>
                  <a:pt x="102138" y="968978"/>
                </a:lnTo>
                <a:lnTo>
                  <a:pt x="86272" y="1011807"/>
                </a:lnTo>
                <a:lnTo>
                  <a:pt x="71669" y="1055233"/>
                </a:lnTo>
                <a:lnTo>
                  <a:pt x="58352" y="1099233"/>
                </a:lnTo>
                <a:lnTo>
                  <a:pt x="46342" y="1143785"/>
                </a:lnTo>
                <a:lnTo>
                  <a:pt x="35662" y="1188867"/>
                </a:lnTo>
                <a:lnTo>
                  <a:pt x="26334" y="1234456"/>
                </a:lnTo>
                <a:lnTo>
                  <a:pt x="18380" y="1280531"/>
                </a:lnTo>
                <a:lnTo>
                  <a:pt x="11822" y="1327069"/>
                </a:lnTo>
                <a:lnTo>
                  <a:pt x="6683" y="1374048"/>
                </a:lnTo>
                <a:lnTo>
                  <a:pt x="2985" y="1421446"/>
                </a:lnTo>
                <a:lnTo>
                  <a:pt x="750" y="1469240"/>
                </a:lnTo>
                <a:lnTo>
                  <a:pt x="0" y="1517408"/>
                </a:lnTo>
                <a:lnTo>
                  <a:pt x="750" y="1565577"/>
                </a:lnTo>
                <a:lnTo>
                  <a:pt x="2985" y="1613371"/>
                </a:lnTo>
                <a:lnTo>
                  <a:pt x="6683" y="1660768"/>
                </a:lnTo>
                <a:lnTo>
                  <a:pt x="11822" y="1707747"/>
                </a:lnTo>
                <a:lnTo>
                  <a:pt x="18380" y="1754285"/>
                </a:lnTo>
                <a:lnTo>
                  <a:pt x="26334" y="1800360"/>
                </a:lnTo>
                <a:lnTo>
                  <a:pt x="35662" y="1845949"/>
                </a:lnTo>
                <a:lnTo>
                  <a:pt x="46342" y="1891031"/>
                </a:lnTo>
                <a:lnTo>
                  <a:pt x="58352" y="1935583"/>
                </a:lnTo>
                <a:lnTo>
                  <a:pt x="71669" y="1979582"/>
                </a:lnTo>
                <a:lnTo>
                  <a:pt x="86272" y="2023008"/>
                </a:lnTo>
                <a:lnTo>
                  <a:pt x="102138" y="2065837"/>
                </a:lnTo>
                <a:lnTo>
                  <a:pt x="119244" y="2108047"/>
                </a:lnTo>
                <a:lnTo>
                  <a:pt x="137569" y="2149617"/>
                </a:lnTo>
                <a:lnTo>
                  <a:pt x="157091" y="2190523"/>
                </a:lnTo>
                <a:lnTo>
                  <a:pt x="177786" y="2230744"/>
                </a:lnTo>
                <a:lnTo>
                  <a:pt x="199634" y="2270257"/>
                </a:lnTo>
                <a:lnTo>
                  <a:pt x="222611" y="2309041"/>
                </a:lnTo>
                <a:lnTo>
                  <a:pt x="246696" y="2347072"/>
                </a:lnTo>
                <a:lnTo>
                  <a:pt x="271866" y="2384329"/>
                </a:lnTo>
                <a:lnTo>
                  <a:pt x="298099" y="2420790"/>
                </a:lnTo>
                <a:lnTo>
                  <a:pt x="325374" y="2456432"/>
                </a:lnTo>
                <a:lnTo>
                  <a:pt x="353666" y="2491233"/>
                </a:lnTo>
                <a:lnTo>
                  <a:pt x="382956" y="2525171"/>
                </a:lnTo>
                <a:lnTo>
                  <a:pt x="413219" y="2558224"/>
                </a:lnTo>
                <a:lnTo>
                  <a:pt x="444434" y="2590369"/>
                </a:lnTo>
                <a:lnTo>
                  <a:pt x="476580" y="2621585"/>
                </a:lnTo>
                <a:lnTo>
                  <a:pt x="509632" y="2651848"/>
                </a:lnTo>
                <a:lnTo>
                  <a:pt x="543570" y="2681137"/>
                </a:lnTo>
                <a:lnTo>
                  <a:pt x="578372" y="2709430"/>
                </a:lnTo>
                <a:lnTo>
                  <a:pt x="614014" y="2736704"/>
                </a:lnTo>
                <a:lnTo>
                  <a:pt x="650474" y="2762937"/>
                </a:lnTo>
                <a:lnTo>
                  <a:pt x="687732" y="2788108"/>
                </a:lnTo>
                <a:lnTo>
                  <a:pt x="725763" y="2812193"/>
                </a:lnTo>
                <a:lnTo>
                  <a:pt x="764547" y="2835170"/>
                </a:lnTo>
                <a:lnTo>
                  <a:pt x="804060" y="2857018"/>
                </a:lnTo>
                <a:lnTo>
                  <a:pt x="844281" y="2877713"/>
                </a:lnTo>
                <a:lnTo>
                  <a:pt x="885187" y="2897235"/>
                </a:lnTo>
                <a:lnTo>
                  <a:pt x="926756" y="2915560"/>
                </a:lnTo>
                <a:lnTo>
                  <a:pt x="968967" y="2932666"/>
                </a:lnTo>
                <a:lnTo>
                  <a:pt x="1011796" y="2948532"/>
                </a:lnTo>
                <a:lnTo>
                  <a:pt x="1055221" y="2963134"/>
                </a:lnTo>
                <a:lnTo>
                  <a:pt x="1099221" y="2976452"/>
                </a:lnTo>
                <a:lnTo>
                  <a:pt x="1143773" y="2988462"/>
                </a:lnTo>
                <a:lnTo>
                  <a:pt x="1188855" y="2999142"/>
                </a:lnTo>
                <a:lnTo>
                  <a:pt x="1234444" y="3008470"/>
                </a:lnTo>
                <a:lnTo>
                  <a:pt x="1280519" y="3016424"/>
                </a:lnTo>
                <a:lnTo>
                  <a:pt x="1327057" y="3022982"/>
                </a:lnTo>
                <a:lnTo>
                  <a:pt x="1374035" y="3028121"/>
                </a:lnTo>
                <a:lnTo>
                  <a:pt x="1421433" y="3031819"/>
                </a:lnTo>
                <a:lnTo>
                  <a:pt x="1469227" y="3034054"/>
                </a:lnTo>
                <a:lnTo>
                  <a:pt x="1517396" y="3034804"/>
                </a:lnTo>
                <a:lnTo>
                  <a:pt x="1565564" y="3034054"/>
                </a:lnTo>
                <a:lnTo>
                  <a:pt x="1613358" y="3031819"/>
                </a:lnTo>
                <a:lnTo>
                  <a:pt x="1660756" y="3028121"/>
                </a:lnTo>
                <a:lnTo>
                  <a:pt x="1707734" y="3022982"/>
                </a:lnTo>
                <a:lnTo>
                  <a:pt x="1754272" y="3016424"/>
                </a:lnTo>
                <a:lnTo>
                  <a:pt x="1800347" y="3008470"/>
                </a:lnTo>
                <a:lnTo>
                  <a:pt x="1845936" y="2999142"/>
                </a:lnTo>
                <a:lnTo>
                  <a:pt x="1891018" y="2988462"/>
                </a:lnTo>
                <a:lnTo>
                  <a:pt x="1935570" y="2976452"/>
                </a:lnTo>
                <a:lnTo>
                  <a:pt x="1979570" y="2963134"/>
                </a:lnTo>
                <a:lnTo>
                  <a:pt x="2022995" y="2948532"/>
                </a:lnTo>
                <a:lnTo>
                  <a:pt x="2065824" y="2932666"/>
                </a:lnTo>
                <a:lnTo>
                  <a:pt x="2108035" y="2915560"/>
                </a:lnTo>
                <a:lnTo>
                  <a:pt x="2149604" y="2897235"/>
                </a:lnTo>
                <a:lnTo>
                  <a:pt x="2190510" y="2877713"/>
                </a:lnTo>
                <a:lnTo>
                  <a:pt x="2230731" y="2857018"/>
                </a:lnTo>
                <a:lnTo>
                  <a:pt x="2270244" y="2835170"/>
                </a:lnTo>
                <a:lnTo>
                  <a:pt x="2309028" y="2812193"/>
                </a:lnTo>
                <a:lnTo>
                  <a:pt x="2347059" y="2788108"/>
                </a:lnTo>
                <a:lnTo>
                  <a:pt x="2384317" y="2762937"/>
                </a:lnTo>
                <a:lnTo>
                  <a:pt x="2420777" y="2736704"/>
                </a:lnTo>
                <a:lnTo>
                  <a:pt x="2456419" y="2709430"/>
                </a:lnTo>
                <a:lnTo>
                  <a:pt x="2491221" y="2681137"/>
                </a:lnTo>
                <a:lnTo>
                  <a:pt x="2525159" y="2651848"/>
                </a:lnTo>
                <a:lnTo>
                  <a:pt x="2558211" y="2621585"/>
                </a:lnTo>
                <a:lnTo>
                  <a:pt x="2590357" y="2590369"/>
                </a:lnTo>
                <a:lnTo>
                  <a:pt x="2621572" y="2558224"/>
                </a:lnTo>
                <a:lnTo>
                  <a:pt x="2651835" y="2525171"/>
                </a:lnTo>
                <a:lnTo>
                  <a:pt x="2681125" y="2491233"/>
                </a:lnTo>
                <a:lnTo>
                  <a:pt x="2709417" y="2456432"/>
                </a:lnTo>
                <a:lnTo>
                  <a:pt x="2736692" y="2420790"/>
                </a:lnTo>
                <a:lnTo>
                  <a:pt x="2762925" y="2384329"/>
                </a:lnTo>
                <a:lnTo>
                  <a:pt x="2788095" y="2347072"/>
                </a:lnTo>
                <a:lnTo>
                  <a:pt x="2812180" y="2309041"/>
                </a:lnTo>
                <a:lnTo>
                  <a:pt x="2835157" y="2270257"/>
                </a:lnTo>
                <a:lnTo>
                  <a:pt x="2857005" y="2230744"/>
                </a:lnTo>
                <a:lnTo>
                  <a:pt x="2877700" y="2190523"/>
                </a:lnTo>
                <a:lnTo>
                  <a:pt x="2897222" y="2149617"/>
                </a:lnTo>
                <a:lnTo>
                  <a:pt x="2915547" y="2108047"/>
                </a:lnTo>
                <a:lnTo>
                  <a:pt x="2932653" y="2065837"/>
                </a:lnTo>
                <a:lnTo>
                  <a:pt x="2948519" y="2023008"/>
                </a:lnTo>
                <a:lnTo>
                  <a:pt x="2963122" y="1979582"/>
                </a:lnTo>
                <a:lnTo>
                  <a:pt x="2976439" y="1935583"/>
                </a:lnTo>
                <a:lnTo>
                  <a:pt x="2988449" y="1891031"/>
                </a:lnTo>
                <a:lnTo>
                  <a:pt x="2999129" y="1845949"/>
                </a:lnTo>
                <a:lnTo>
                  <a:pt x="3008457" y="1800360"/>
                </a:lnTo>
                <a:lnTo>
                  <a:pt x="3016411" y="1754285"/>
                </a:lnTo>
                <a:lnTo>
                  <a:pt x="3022969" y="1707747"/>
                </a:lnTo>
                <a:lnTo>
                  <a:pt x="3028108" y="1660768"/>
                </a:lnTo>
                <a:lnTo>
                  <a:pt x="3031806" y="1613371"/>
                </a:lnTo>
                <a:lnTo>
                  <a:pt x="3034041" y="1565577"/>
                </a:lnTo>
                <a:lnTo>
                  <a:pt x="3034792" y="1517408"/>
                </a:lnTo>
                <a:lnTo>
                  <a:pt x="3034041" y="1469240"/>
                </a:lnTo>
                <a:lnTo>
                  <a:pt x="3031806" y="1421446"/>
                </a:lnTo>
                <a:lnTo>
                  <a:pt x="3028108" y="1374048"/>
                </a:lnTo>
                <a:lnTo>
                  <a:pt x="3022969" y="1327069"/>
                </a:lnTo>
                <a:lnTo>
                  <a:pt x="3016411" y="1280531"/>
                </a:lnTo>
                <a:lnTo>
                  <a:pt x="3008457" y="1234456"/>
                </a:lnTo>
                <a:lnTo>
                  <a:pt x="2999129" y="1188867"/>
                </a:lnTo>
                <a:lnTo>
                  <a:pt x="2988449" y="1143785"/>
                </a:lnTo>
                <a:lnTo>
                  <a:pt x="2976439" y="1099233"/>
                </a:lnTo>
                <a:lnTo>
                  <a:pt x="2963122" y="1055233"/>
                </a:lnTo>
                <a:lnTo>
                  <a:pt x="2948519" y="1011807"/>
                </a:lnTo>
                <a:lnTo>
                  <a:pt x="2932653" y="968978"/>
                </a:lnTo>
                <a:lnTo>
                  <a:pt x="2915547" y="926767"/>
                </a:lnTo>
                <a:lnTo>
                  <a:pt x="2897222" y="885197"/>
                </a:lnTo>
                <a:lnTo>
                  <a:pt x="2877700" y="844291"/>
                </a:lnTo>
                <a:lnTo>
                  <a:pt x="2857005" y="804070"/>
                </a:lnTo>
                <a:lnTo>
                  <a:pt x="2835157" y="764556"/>
                </a:lnTo>
                <a:lnTo>
                  <a:pt x="2812180" y="725772"/>
                </a:lnTo>
                <a:lnTo>
                  <a:pt x="2788095" y="687740"/>
                </a:lnTo>
                <a:lnTo>
                  <a:pt x="2762925" y="650483"/>
                </a:lnTo>
                <a:lnTo>
                  <a:pt x="2736692" y="614022"/>
                </a:lnTo>
                <a:lnTo>
                  <a:pt x="2709417" y="578379"/>
                </a:lnTo>
                <a:lnTo>
                  <a:pt x="2681125" y="543578"/>
                </a:lnTo>
                <a:lnTo>
                  <a:pt x="2651835" y="509639"/>
                </a:lnTo>
                <a:lnTo>
                  <a:pt x="2621572" y="476586"/>
                </a:lnTo>
                <a:lnTo>
                  <a:pt x="2590357" y="444441"/>
                </a:lnTo>
                <a:lnTo>
                  <a:pt x="2558211" y="413225"/>
                </a:lnTo>
                <a:lnTo>
                  <a:pt x="2525159" y="382961"/>
                </a:lnTo>
                <a:lnTo>
                  <a:pt x="2491221" y="353672"/>
                </a:lnTo>
                <a:lnTo>
                  <a:pt x="2456419" y="325379"/>
                </a:lnTo>
                <a:lnTo>
                  <a:pt x="2420777" y="298104"/>
                </a:lnTo>
                <a:lnTo>
                  <a:pt x="2384317" y="271870"/>
                </a:lnTo>
                <a:lnTo>
                  <a:pt x="2347059" y="246700"/>
                </a:lnTo>
                <a:lnTo>
                  <a:pt x="2309028" y="222615"/>
                </a:lnTo>
                <a:lnTo>
                  <a:pt x="2270244" y="199637"/>
                </a:lnTo>
                <a:lnTo>
                  <a:pt x="2230731" y="177789"/>
                </a:lnTo>
                <a:lnTo>
                  <a:pt x="2190510" y="157093"/>
                </a:lnTo>
                <a:lnTo>
                  <a:pt x="2149604" y="137571"/>
                </a:lnTo>
                <a:lnTo>
                  <a:pt x="2108035" y="119246"/>
                </a:lnTo>
                <a:lnTo>
                  <a:pt x="2065824" y="102139"/>
                </a:lnTo>
                <a:lnTo>
                  <a:pt x="2022995" y="86273"/>
                </a:lnTo>
                <a:lnTo>
                  <a:pt x="1979570" y="71671"/>
                </a:lnTo>
                <a:lnTo>
                  <a:pt x="1935570" y="58353"/>
                </a:lnTo>
                <a:lnTo>
                  <a:pt x="1891018" y="46343"/>
                </a:lnTo>
                <a:lnTo>
                  <a:pt x="1845936" y="35663"/>
                </a:lnTo>
                <a:lnTo>
                  <a:pt x="1800347" y="26334"/>
                </a:lnTo>
                <a:lnTo>
                  <a:pt x="1754272" y="18380"/>
                </a:lnTo>
                <a:lnTo>
                  <a:pt x="1707734" y="11822"/>
                </a:lnTo>
                <a:lnTo>
                  <a:pt x="1660756" y="6683"/>
                </a:lnTo>
                <a:lnTo>
                  <a:pt x="1613358" y="2985"/>
                </a:lnTo>
                <a:lnTo>
                  <a:pt x="1565564" y="750"/>
                </a:lnTo>
                <a:lnTo>
                  <a:pt x="1517396" y="0"/>
                </a:lnTo>
                <a:close/>
              </a:path>
            </a:pathLst>
          </a:custGeom>
          <a:solidFill>
            <a:srgbClr val="182D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090" name="object 9"/>
          <p:cNvSpPr>
            <a:spLocks/>
          </p:cNvSpPr>
          <p:nvPr/>
        </p:nvSpPr>
        <p:spPr bwMode="auto">
          <a:xfrm>
            <a:off x="3368675" y="1763713"/>
            <a:ext cx="2406650" cy="2403475"/>
          </a:xfrm>
          <a:custGeom>
            <a:avLst/>
            <a:gdLst>
              <a:gd name="T0" fmla="*/ 1107237 w 2406015"/>
              <a:gd name="T1" fmla="*/ 3788 h 2406015"/>
              <a:gd name="T2" fmla="*/ 966742 w 2406015"/>
              <a:gd name="T3" fmla="*/ 23229 h 2406015"/>
              <a:gd name="T4" fmla="*/ 831909 w 2406015"/>
              <a:gd name="T5" fmla="*/ 58322 h 2406015"/>
              <a:gd name="T6" fmla="*/ 703708 w 2406015"/>
              <a:gd name="T7" fmla="*/ 108098 h 2406015"/>
              <a:gd name="T8" fmla="*/ 583108 w 2406015"/>
              <a:gd name="T9" fmla="*/ 171586 h 2406015"/>
              <a:gd name="T10" fmla="*/ 471081 w 2406015"/>
              <a:gd name="T11" fmla="*/ 247821 h 2406015"/>
              <a:gd name="T12" fmla="*/ 368599 w 2406015"/>
              <a:gd name="T13" fmla="*/ 335834 h 2406015"/>
              <a:gd name="T14" fmla="*/ 276632 w 2406015"/>
              <a:gd name="T15" fmla="*/ 434656 h 2406015"/>
              <a:gd name="T16" fmla="*/ 196151 w 2406015"/>
              <a:gd name="T17" fmla="*/ 543320 h 2406015"/>
              <a:gd name="T18" fmla="*/ 128125 w 2406015"/>
              <a:gd name="T19" fmla="*/ 660858 h 2406015"/>
              <a:gd name="T20" fmla="*/ 73525 w 2406015"/>
              <a:gd name="T21" fmla="*/ 786300 h 2406015"/>
              <a:gd name="T22" fmla="*/ 33326 w 2406015"/>
              <a:gd name="T23" fmla="*/ 918680 h 2406015"/>
              <a:gd name="T24" fmla="*/ 8492 w 2406015"/>
              <a:gd name="T25" fmla="*/ 1057030 h 2406015"/>
              <a:gd name="T26" fmla="*/ 0 w 2406015"/>
              <a:gd name="T27" fmla="*/ 1200379 h 2406015"/>
              <a:gd name="T28" fmla="*/ 8492 w 2406015"/>
              <a:gd name="T29" fmla="*/ 1343730 h 2406015"/>
              <a:gd name="T30" fmla="*/ 33326 w 2406015"/>
              <a:gd name="T31" fmla="*/ 1482080 h 2406015"/>
              <a:gd name="T32" fmla="*/ 73525 w 2406015"/>
              <a:gd name="T33" fmla="*/ 1614461 h 2406015"/>
              <a:gd name="T34" fmla="*/ 128125 w 2406015"/>
              <a:gd name="T35" fmla="*/ 1739904 h 2406015"/>
              <a:gd name="T36" fmla="*/ 196151 w 2406015"/>
              <a:gd name="T37" fmla="*/ 1857443 h 2406015"/>
              <a:gd name="T38" fmla="*/ 276632 w 2406015"/>
              <a:gd name="T39" fmla="*/ 1966108 h 2406015"/>
              <a:gd name="T40" fmla="*/ 368599 w 2406015"/>
              <a:gd name="T41" fmla="*/ 2064932 h 2406015"/>
              <a:gd name="T42" fmla="*/ 471081 w 2406015"/>
              <a:gd name="T43" fmla="*/ 2152946 h 2406015"/>
              <a:gd name="T44" fmla="*/ 583108 w 2406015"/>
              <a:gd name="T45" fmla="*/ 2229183 h 2406015"/>
              <a:gd name="T46" fmla="*/ 703708 w 2406015"/>
              <a:gd name="T47" fmla="*/ 2292673 h 2406015"/>
              <a:gd name="T48" fmla="*/ 831909 w 2406015"/>
              <a:gd name="T49" fmla="*/ 2342448 h 2406015"/>
              <a:gd name="T50" fmla="*/ 966742 w 2406015"/>
              <a:gd name="T51" fmla="*/ 2377541 h 2406015"/>
              <a:gd name="T52" fmla="*/ 1107237 w 2406015"/>
              <a:gd name="T53" fmla="*/ 2396984 h 2406015"/>
              <a:gd name="T54" fmla="*/ 1251972 w 2406015"/>
              <a:gd name="T55" fmla="*/ 2399819 h 2406015"/>
              <a:gd name="T56" fmla="*/ 1394139 w 2406015"/>
              <a:gd name="T57" fmla="*/ 2385809 h 2406015"/>
              <a:gd name="T58" fmla="*/ 1530967 w 2406015"/>
              <a:gd name="T59" fmla="*/ 2355825 h 2406015"/>
              <a:gd name="T60" fmla="*/ 1661487 w 2406015"/>
              <a:gd name="T61" fmla="*/ 2310836 h 2406015"/>
              <a:gd name="T62" fmla="*/ 1784729 w 2406015"/>
              <a:gd name="T63" fmla="*/ 2251810 h 2406015"/>
              <a:gd name="T64" fmla="*/ 1899720 w 2406015"/>
              <a:gd name="T65" fmla="*/ 2179714 h 2406015"/>
              <a:gd name="T66" fmla="*/ 2005492 w 2406015"/>
              <a:gd name="T67" fmla="*/ 2095519 h 2406015"/>
              <a:gd name="T68" fmla="*/ 2101071 w 2406015"/>
              <a:gd name="T69" fmla="*/ 2000191 h 2406015"/>
              <a:gd name="T70" fmla="*/ 2185490 w 2406015"/>
              <a:gd name="T71" fmla="*/ 1894699 h 2406015"/>
              <a:gd name="T72" fmla="*/ 2257776 w 2406015"/>
              <a:gd name="T73" fmla="*/ 1780010 h 2406015"/>
              <a:gd name="T74" fmla="*/ 2316957 w 2406015"/>
              <a:gd name="T75" fmla="*/ 1657094 h 2406015"/>
              <a:gd name="T76" fmla="*/ 2362066 w 2406015"/>
              <a:gd name="T77" fmla="*/ 1526918 h 2406015"/>
              <a:gd name="T78" fmla="*/ 2392129 w 2406015"/>
              <a:gd name="T79" fmla="*/ 1390450 h 2406015"/>
              <a:gd name="T80" fmla="*/ 2406177 w 2406015"/>
              <a:gd name="T81" fmla="*/ 1248658 h 2406015"/>
              <a:gd name="T82" fmla="*/ 2403333 w 2406015"/>
              <a:gd name="T83" fmla="*/ 1104305 h 2406015"/>
              <a:gd name="T84" fmla="*/ 2383840 w 2406015"/>
              <a:gd name="T85" fmla="*/ 964181 h 2406015"/>
              <a:gd name="T86" fmla="*/ 2348654 w 2406015"/>
              <a:gd name="T87" fmla="*/ 829704 h 2406015"/>
              <a:gd name="T88" fmla="*/ 2298746 w 2406015"/>
              <a:gd name="T89" fmla="*/ 701841 h 2406015"/>
              <a:gd name="T90" fmla="*/ 2235089 w 2406015"/>
              <a:gd name="T91" fmla="*/ 581561 h 2406015"/>
              <a:gd name="T92" fmla="*/ 2158651 w 2406015"/>
              <a:gd name="T93" fmla="*/ 469831 h 2406015"/>
              <a:gd name="T94" fmla="*/ 2070404 w 2406015"/>
              <a:gd name="T95" fmla="*/ 367620 h 2406015"/>
              <a:gd name="T96" fmla="*/ 1971319 w 2406015"/>
              <a:gd name="T97" fmla="*/ 275897 h 2406015"/>
              <a:gd name="T98" fmla="*/ 1862366 w 2406015"/>
              <a:gd name="T99" fmla="*/ 195629 h 2406015"/>
              <a:gd name="T100" fmla="*/ 1744517 w 2406015"/>
              <a:gd name="T101" fmla="*/ 127784 h 2406015"/>
              <a:gd name="T102" fmla="*/ 1618741 w 2406015"/>
              <a:gd name="T103" fmla="*/ 73331 h 2406015"/>
              <a:gd name="T104" fmla="*/ 1486011 w 2406015"/>
              <a:gd name="T105" fmla="*/ 33237 h 2406015"/>
              <a:gd name="T106" fmla="*/ 1347294 w 2406015"/>
              <a:gd name="T107" fmla="*/ 8470 h 2406015"/>
              <a:gd name="T108" fmla="*/ 1203566 w 2406015"/>
              <a:gd name="T109" fmla="*/ 0 h 240601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06015" h="2406015">
                <a:moveTo>
                  <a:pt x="1202931" y="0"/>
                </a:moveTo>
                <a:lnTo>
                  <a:pt x="1154549" y="955"/>
                </a:lnTo>
                <a:lnTo>
                  <a:pt x="1106653" y="3796"/>
                </a:lnTo>
                <a:lnTo>
                  <a:pt x="1059277" y="8488"/>
                </a:lnTo>
                <a:lnTo>
                  <a:pt x="1012459" y="14994"/>
                </a:lnTo>
                <a:lnTo>
                  <a:pt x="966232" y="23279"/>
                </a:lnTo>
                <a:lnTo>
                  <a:pt x="920635" y="33307"/>
                </a:lnTo>
                <a:lnTo>
                  <a:pt x="875702" y="45041"/>
                </a:lnTo>
                <a:lnTo>
                  <a:pt x="831470" y="58446"/>
                </a:lnTo>
                <a:lnTo>
                  <a:pt x="787974" y="73486"/>
                </a:lnTo>
                <a:lnTo>
                  <a:pt x="745251" y="90124"/>
                </a:lnTo>
                <a:lnTo>
                  <a:pt x="703336" y="108326"/>
                </a:lnTo>
                <a:lnTo>
                  <a:pt x="662265" y="128054"/>
                </a:lnTo>
                <a:lnTo>
                  <a:pt x="622074" y="149274"/>
                </a:lnTo>
                <a:lnTo>
                  <a:pt x="582800" y="171949"/>
                </a:lnTo>
                <a:lnTo>
                  <a:pt x="544478" y="196043"/>
                </a:lnTo>
                <a:lnTo>
                  <a:pt x="507143" y="221520"/>
                </a:lnTo>
                <a:lnTo>
                  <a:pt x="470833" y="248345"/>
                </a:lnTo>
                <a:lnTo>
                  <a:pt x="435583" y="276481"/>
                </a:lnTo>
                <a:lnTo>
                  <a:pt x="401428" y="305893"/>
                </a:lnTo>
                <a:lnTo>
                  <a:pt x="368405" y="336544"/>
                </a:lnTo>
                <a:lnTo>
                  <a:pt x="336550" y="368398"/>
                </a:lnTo>
                <a:lnTo>
                  <a:pt x="305898" y="401421"/>
                </a:lnTo>
                <a:lnTo>
                  <a:pt x="276486" y="435575"/>
                </a:lnTo>
                <a:lnTo>
                  <a:pt x="248350" y="470825"/>
                </a:lnTo>
                <a:lnTo>
                  <a:pt x="221525" y="507135"/>
                </a:lnTo>
                <a:lnTo>
                  <a:pt x="196047" y="544469"/>
                </a:lnTo>
                <a:lnTo>
                  <a:pt x="171952" y="582791"/>
                </a:lnTo>
                <a:lnTo>
                  <a:pt x="149277" y="622065"/>
                </a:lnTo>
                <a:lnTo>
                  <a:pt x="128057" y="662255"/>
                </a:lnTo>
                <a:lnTo>
                  <a:pt x="108328" y="703325"/>
                </a:lnTo>
                <a:lnTo>
                  <a:pt x="90126" y="745240"/>
                </a:lnTo>
                <a:lnTo>
                  <a:pt x="73487" y="787963"/>
                </a:lnTo>
                <a:lnTo>
                  <a:pt x="58447" y="831459"/>
                </a:lnTo>
                <a:lnTo>
                  <a:pt x="45042" y="875691"/>
                </a:lnTo>
                <a:lnTo>
                  <a:pt x="33308" y="920623"/>
                </a:lnTo>
                <a:lnTo>
                  <a:pt x="23280" y="966220"/>
                </a:lnTo>
                <a:lnTo>
                  <a:pt x="14995" y="1012446"/>
                </a:lnTo>
                <a:lnTo>
                  <a:pt x="8488" y="1059265"/>
                </a:lnTo>
                <a:lnTo>
                  <a:pt x="3796" y="1106640"/>
                </a:lnTo>
                <a:lnTo>
                  <a:pt x="955" y="1154537"/>
                </a:lnTo>
                <a:lnTo>
                  <a:pt x="0" y="1202918"/>
                </a:lnTo>
                <a:lnTo>
                  <a:pt x="955" y="1251299"/>
                </a:lnTo>
                <a:lnTo>
                  <a:pt x="3796" y="1299196"/>
                </a:lnTo>
                <a:lnTo>
                  <a:pt x="8488" y="1346572"/>
                </a:lnTo>
                <a:lnTo>
                  <a:pt x="14995" y="1393390"/>
                </a:lnTo>
                <a:lnTo>
                  <a:pt x="23280" y="1439616"/>
                </a:lnTo>
                <a:lnTo>
                  <a:pt x="33308" y="1485214"/>
                </a:lnTo>
                <a:lnTo>
                  <a:pt x="45042" y="1530147"/>
                </a:lnTo>
                <a:lnTo>
                  <a:pt x="58447" y="1574379"/>
                </a:lnTo>
                <a:lnTo>
                  <a:pt x="73487" y="1617875"/>
                </a:lnTo>
                <a:lnTo>
                  <a:pt x="90126" y="1660598"/>
                </a:lnTo>
                <a:lnTo>
                  <a:pt x="108328" y="1702513"/>
                </a:lnTo>
                <a:lnTo>
                  <a:pt x="128057" y="1743584"/>
                </a:lnTo>
                <a:lnTo>
                  <a:pt x="149277" y="1783774"/>
                </a:lnTo>
                <a:lnTo>
                  <a:pt x="171952" y="1823049"/>
                </a:lnTo>
                <a:lnTo>
                  <a:pt x="196047" y="1861371"/>
                </a:lnTo>
                <a:lnTo>
                  <a:pt x="221525" y="1898705"/>
                </a:lnTo>
                <a:lnTo>
                  <a:pt x="248350" y="1935016"/>
                </a:lnTo>
                <a:lnTo>
                  <a:pt x="276486" y="1970266"/>
                </a:lnTo>
                <a:lnTo>
                  <a:pt x="305898" y="2004421"/>
                </a:lnTo>
                <a:lnTo>
                  <a:pt x="336550" y="2037444"/>
                </a:lnTo>
                <a:lnTo>
                  <a:pt x="368405" y="2069299"/>
                </a:lnTo>
                <a:lnTo>
                  <a:pt x="401428" y="2099951"/>
                </a:lnTo>
                <a:lnTo>
                  <a:pt x="435583" y="2129363"/>
                </a:lnTo>
                <a:lnTo>
                  <a:pt x="470833" y="2157499"/>
                </a:lnTo>
                <a:lnTo>
                  <a:pt x="507143" y="2184324"/>
                </a:lnTo>
                <a:lnTo>
                  <a:pt x="544478" y="2209802"/>
                </a:lnTo>
                <a:lnTo>
                  <a:pt x="582800" y="2233897"/>
                </a:lnTo>
                <a:lnTo>
                  <a:pt x="622074" y="2256572"/>
                </a:lnTo>
                <a:lnTo>
                  <a:pt x="662265" y="2277792"/>
                </a:lnTo>
                <a:lnTo>
                  <a:pt x="703336" y="2297521"/>
                </a:lnTo>
                <a:lnTo>
                  <a:pt x="745251" y="2315723"/>
                </a:lnTo>
                <a:lnTo>
                  <a:pt x="787974" y="2332362"/>
                </a:lnTo>
                <a:lnTo>
                  <a:pt x="831470" y="2347402"/>
                </a:lnTo>
                <a:lnTo>
                  <a:pt x="875702" y="2360807"/>
                </a:lnTo>
                <a:lnTo>
                  <a:pt x="920635" y="2372541"/>
                </a:lnTo>
                <a:lnTo>
                  <a:pt x="966232" y="2382569"/>
                </a:lnTo>
                <a:lnTo>
                  <a:pt x="1012459" y="2390854"/>
                </a:lnTo>
                <a:lnTo>
                  <a:pt x="1059277" y="2397361"/>
                </a:lnTo>
                <a:lnTo>
                  <a:pt x="1106653" y="2402053"/>
                </a:lnTo>
                <a:lnTo>
                  <a:pt x="1154549" y="2404894"/>
                </a:lnTo>
                <a:lnTo>
                  <a:pt x="1202931" y="2405849"/>
                </a:lnTo>
                <a:lnTo>
                  <a:pt x="1251312" y="2404894"/>
                </a:lnTo>
                <a:lnTo>
                  <a:pt x="1299209" y="2402053"/>
                </a:lnTo>
                <a:lnTo>
                  <a:pt x="1346584" y="2397361"/>
                </a:lnTo>
                <a:lnTo>
                  <a:pt x="1393403" y="2390854"/>
                </a:lnTo>
                <a:lnTo>
                  <a:pt x="1439629" y="2382569"/>
                </a:lnTo>
                <a:lnTo>
                  <a:pt x="1485227" y="2372541"/>
                </a:lnTo>
                <a:lnTo>
                  <a:pt x="1530159" y="2360807"/>
                </a:lnTo>
                <a:lnTo>
                  <a:pt x="1574392" y="2347402"/>
                </a:lnTo>
                <a:lnTo>
                  <a:pt x="1617887" y="2332362"/>
                </a:lnTo>
                <a:lnTo>
                  <a:pt x="1660611" y="2315723"/>
                </a:lnTo>
                <a:lnTo>
                  <a:pt x="1702526" y="2297521"/>
                </a:lnTo>
                <a:lnTo>
                  <a:pt x="1743597" y="2277792"/>
                </a:lnTo>
                <a:lnTo>
                  <a:pt x="1783787" y="2256572"/>
                </a:lnTo>
                <a:lnTo>
                  <a:pt x="1823062" y="2233897"/>
                </a:lnTo>
                <a:lnTo>
                  <a:pt x="1861384" y="2209802"/>
                </a:lnTo>
                <a:lnTo>
                  <a:pt x="1898718" y="2184324"/>
                </a:lnTo>
                <a:lnTo>
                  <a:pt x="1935029" y="2157499"/>
                </a:lnTo>
                <a:lnTo>
                  <a:pt x="1970279" y="2129363"/>
                </a:lnTo>
                <a:lnTo>
                  <a:pt x="2004434" y="2099951"/>
                </a:lnTo>
                <a:lnTo>
                  <a:pt x="2037457" y="2069299"/>
                </a:lnTo>
                <a:lnTo>
                  <a:pt x="2069312" y="2037444"/>
                </a:lnTo>
                <a:lnTo>
                  <a:pt x="2099963" y="2004421"/>
                </a:lnTo>
                <a:lnTo>
                  <a:pt x="2129375" y="1970266"/>
                </a:lnTo>
                <a:lnTo>
                  <a:pt x="2157512" y="1935016"/>
                </a:lnTo>
                <a:lnTo>
                  <a:pt x="2184337" y="1898705"/>
                </a:lnTo>
                <a:lnTo>
                  <a:pt x="2209815" y="1861371"/>
                </a:lnTo>
                <a:lnTo>
                  <a:pt x="2233909" y="1823049"/>
                </a:lnTo>
                <a:lnTo>
                  <a:pt x="2256584" y="1783774"/>
                </a:lnTo>
                <a:lnTo>
                  <a:pt x="2277805" y="1743584"/>
                </a:lnTo>
                <a:lnTo>
                  <a:pt x="2297533" y="1702513"/>
                </a:lnTo>
                <a:lnTo>
                  <a:pt x="2315735" y="1660598"/>
                </a:lnTo>
                <a:lnTo>
                  <a:pt x="2332374" y="1617875"/>
                </a:lnTo>
                <a:lnTo>
                  <a:pt x="2347414" y="1574379"/>
                </a:lnTo>
                <a:lnTo>
                  <a:pt x="2360820" y="1530147"/>
                </a:lnTo>
                <a:lnTo>
                  <a:pt x="2372554" y="1485214"/>
                </a:lnTo>
                <a:lnTo>
                  <a:pt x="2382582" y="1439616"/>
                </a:lnTo>
                <a:lnTo>
                  <a:pt x="2390867" y="1393390"/>
                </a:lnTo>
                <a:lnTo>
                  <a:pt x="2397373" y="1346572"/>
                </a:lnTo>
                <a:lnTo>
                  <a:pt x="2402065" y="1299196"/>
                </a:lnTo>
                <a:lnTo>
                  <a:pt x="2404907" y="1251299"/>
                </a:lnTo>
                <a:lnTo>
                  <a:pt x="2405862" y="1202918"/>
                </a:lnTo>
                <a:lnTo>
                  <a:pt x="2404907" y="1154537"/>
                </a:lnTo>
                <a:lnTo>
                  <a:pt x="2402065" y="1106640"/>
                </a:lnTo>
                <a:lnTo>
                  <a:pt x="2397373" y="1059265"/>
                </a:lnTo>
                <a:lnTo>
                  <a:pt x="2390867" y="1012446"/>
                </a:lnTo>
                <a:lnTo>
                  <a:pt x="2382582" y="966220"/>
                </a:lnTo>
                <a:lnTo>
                  <a:pt x="2372554" y="920623"/>
                </a:lnTo>
                <a:lnTo>
                  <a:pt x="2360820" y="875691"/>
                </a:lnTo>
                <a:lnTo>
                  <a:pt x="2347414" y="831459"/>
                </a:lnTo>
                <a:lnTo>
                  <a:pt x="2332374" y="787963"/>
                </a:lnTo>
                <a:lnTo>
                  <a:pt x="2315735" y="745240"/>
                </a:lnTo>
                <a:lnTo>
                  <a:pt x="2297533" y="703325"/>
                </a:lnTo>
                <a:lnTo>
                  <a:pt x="2277805" y="662255"/>
                </a:lnTo>
                <a:lnTo>
                  <a:pt x="2256584" y="622065"/>
                </a:lnTo>
                <a:lnTo>
                  <a:pt x="2233909" y="582791"/>
                </a:lnTo>
                <a:lnTo>
                  <a:pt x="2209815" y="544469"/>
                </a:lnTo>
                <a:lnTo>
                  <a:pt x="2184337" y="507135"/>
                </a:lnTo>
                <a:lnTo>
                  <a:pt x="2157512" y="470825"/>
                </a:lnTo>
                <a:lnTo>
                  <a:pt x="2129375" y="435575"/>
                </a:lnTo>
                <a:lnTo>
                  <a:pt x="2099963" y="401421"/>
                </a:lnTo>
                <a:lnTo>
                  <a:pt x="2069312" y="368398"/>
                </a:lnTo>
                <a:lnTo>
                  <a:pt x="2037457" y="336544"/>
                </a:lnTo>
                <a:lnTo>
                  <a:pt x="2004434" y="305893"/>
                </a:lnTo>
                <a:lnTo>
                  <a:pt x="1970279" y="276481"/>
                </a:lnTo>
                <a:lnTo>
                  <a:pt x="1935029" y="248345"/>
                </a:lnTo>
                <a:lnTo>
                  <a:pt x="1898718" y="221520"/>
                </a:lnTo>
                <a:lnTo>
                  <a:pt x="1861384" y="196043"/>
                </a:lnTo>
                <a:lnTo>
                  <a:pt x="1823062" y="171949"/>
                </a:lnTo>
                <a:lnTo>
                  <a:pt x="1783787" y="149274"/>
                </a:lnTo>
                <a:lnTo>
                  <a:pt x="1743597" y="128054"/>
                </a:lnTo>
                <a:lnTo>
                  <a:pt x="1702526" y="108326"/>
                </a:lnTo>
                <a:lnTo>
                  <a:pt x="1660611" y="90124"/>
                </a:lnTo>
                <a:lnTo>
                  <a:pt x="1617887" y="73486"/>
                </a:lnTo>
                <a:lnTo>
                  <a:pt x="1574392" y="58446"/>
                </a:lnTo>
                <a:lnTo>
                  <a:pt x="1530159" y="45041"/>
                </a:lnTo>
                <a:lnTo>
                  <a:pt x="1485227" y="33307"/>
                </a:lnTo>
                <a:lnTo>
                  <a:pt x="1439629" y="23279"/>
                </a:lnTo>
                <a:lnTo>
                  <a:pt x="1393403" y="14994"/>
                </a:lnTo>
                <a:lnTo>
                  <a:pt x="1346584" y="8488"/>
                </a:lnTo>
                <a:lnTo>
                  <a:pt x="1299209" y="3796"/>
                </a:lnTo>
                <a:lnTo>
                  <a:pt x="1251312" y="955"/>
                </a:lnTo>
                <a:lnTo>
                  <a:pt x="1202931" y="0"/>
                </a:lnTo>
                <a:close/>
              </a:path>
            </a:pathLst>
          </a:custGeom>
          <a:solidFill>
            <a:srgbClr val="DDE1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091" name="object 10"/>
          <p:cNvSpPr txBox="1">
            <a:spLocks noChangeArrowheads="1"/>
          </p:cNvSpPr>
          <p:nvPr/>
        </p:nvSpPr>
        <p:spPr bwMode="auto">
          <a:xfrm>
            <a:off x="1079500" y="1397000"/>
            <a:ext cx="901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100" b="0">
                <a:solidFill>
                  <a:srgbClr val="FFFFFF"/>
                </a:solidFill>
                <a:cs typeface="Arial" panose="020B0604020202020204" pitchFamily="34" charset="0"/>
              </a:rPr>
              <a:t>Resilience,  engagement</a:t>
            </a:r>
            <a:endParaRPr lang="en-US" altLang="en-US" sz="1100" b="0">
              <a:solidFill>
                <a:schemeClr val="tx1"/>
              </a:solidFill>
              <a:cs typeface="Arial" panose="020B0604020202020204" pitchFamily="34" charset="0"/>
            </a:endParaRPr>
          </a:p>
        </p:txBody>
      </p:sp>
      <p:sp>
        <p:nvSpPr>
          <p:cNvPr id="46092" name="object 11"/>
          <p:cNvSpPr txBox="1">
            <a:spLocks noChangeArrowheads="1"/>
          </p:cNvSpPr>
          <p:nvPr/>
        </p:nvSpPr>
        <p:spPr bwMode="auto">
          <a:xfrm>
            <a:off x="1079500" y="1992313"/>
            <a:ext cx="12906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100" b="0">
                <a:solidFill>
                  <a:srgbClr val="FFFFFF"/>
                </a:solidFill>
                <a:cs typeface="Arial" panose="020B0604020202020204" pitchFamily="34" charset="0"/>
              </a:rPr>
              <a:t>Managing obesity,  encouraging  physical activity</a:t>
            </a:r>
            <a:endParaRPr lang="en-US" altLang="en-US" sz="1100" b="0">
              <a:solidFill>
                <a:schemeClr val="tx1"/>
              </a:solidFill>
              <a:cs typeface="Arial" panose="020B0604020202020204" pitchFamily="34" charset="0"/>
            </a:endParaRPr>
          </a:p>
        </p:txBody>
      </p:sp>
      <p:sp>
        <p:nvSpPr>
          <p:cNvPr id="46093" name="object 12"/>
          <p:cNvSpPr txBox="1">
            <a:spLocks noChangeArrowheads="1"/>
          </p:cNvSpPr>
          <p:nvPr/>
        </p:nvSpPr>
        <p:spPr bwMode="auto">
          <a:xfrm>
            <a:off x="1085850" y="3260725"/>
            <a:ext cx="1398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100" b="0">
                <a:solidFill>
                  <a:srgbClr val="182D2A"/>
                </a:solidFill>
                <a:cs typeface="Arial" panose="020B0604020202020204" pitchFamily="34" charset="0"/>
              </a:rPr>
              <a:t>Noise, work-related  stress, fatigue</a:t>
            </a:r>
            <a:endParaRPr lang="en-US" altLang="en-US" sz="1100" b="0">
              <a:solidFill>
                <a:schemeClr val="tx1"/>
              </a:solidFill>
              <a:cs typeface="Arial" panose="020B0604020202020204" pitchFamily="34" charset="0"/>
            </a:endParaRPr>
          </a:p>
        </p:txBody>
      </p:sp>
      <p:sp>
        <p:nvSpPr>
          <p:cNvPr id="46094" name="object 15"/>
          <p:cNvSpPr txBox="1">
            <a:spLocks noChangeArrowheads="1"/>
          </p:cNvSpPr>
          <p:nvPr/>
        </p:nvSpPr>
        <p:spPr bwMode="auto">
          <a:xfrm>
            <a:off x="506413" y="2921000"/>
            <a:ext cx="1682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100" b="1">
                <a:solidFill>
                  <a:srgbClr val="182D2A"/>
                </a:solidFill>
                <a:latin typeface="Verdana" panose="020B0604030504040204" pitchFamily="34" charset="0"/>
              </a:rPr>
              <a:t>MANDATORY</a:t>
            </a:r>
            <a:endParaRPr lang="en-US" altLang="en-US" sz="1100" b="1">
              <a:latin typeface="Verdana" panose="020B0604030504040204" pitchFamily="34" charset="0"/>
            </a:endParaRPr>
          </a:p>
        </p:txBody>
      </p:sp>
      <p:sp>
        <p:nvSpPr>
          <p:cNvPr id="46095" name="object 16"/>
          <p:cNvSpPr>
            <a:spLocks/>
          </p:cNvSpPr>
          <p:nvPr/>
        </p:nvSpPr>
        <p:spPr bwMode="auto">
          <a:xfrm>
            <a:off x="3848100" y="2720975"/>
            <a:ext cx="1447800" cy="1446213"/>
          </a:xfrm>
          <a:custGeom>
            <a:avLst/>
            <a:gdLst>
              <a:gd name="T0" fmla="*/ 676018 w 1447800"/>
              <a:gd name="T1" fmla="*/ 1537 h 1447164"/>
              <a:gd name="T2" fmla="*/ 583425 w 1447800"/>
              <a:gd name="T3" fmla="*/ 13548 h 1447164"/>
              <a:gd name="T4" fmla="*/ 494883 w 1447800"/>
              <a:gd name="T5" fmla="*/ 36841 h 1447164"/>
              <a:gd name="T6" fmla="*/ 411152 w 1447800"/>
              <a:gd name="T7" fmla="*/ 70653 h 1447164"/>
              <a:gd name="T8" fmla="*/ 332997 w 1447800"/>
              <a:gd name="T9" fmla="*/ 114222 h 1447164"/>
              <a:gd name="T10" fmla="*/ 261180 w 1447800"/>
              <a:gd name="T11" fmla="*/ 166787 h 1447164"/>
              <a:gd name="T12" fmla="*/ 196464 w 1447800"/>
              <a:gd name="T13" fmla="*/ 227587 h 1447164"/>
              <a:gd name="T14" fmla="*/ 139611 w 1447800"/>
              <a:gd name="T15" fmla="*/ 295859 h 1447164"/>
              <a:gd name="T16" fmla="*/ 91385 w 1447800"/>
              <a:gd name="T17" fmla="*/ 370842 h 1447164"/>
              <a:gd name="T18" fmla="*/ 52548 w 1447800"/>
              <a:gd name="T19" fmla="*/ 451774 h 1447164"/>
              <a:gd name="T20" fmla="*/ 23863 w 1447800"/>
              <a:gd name="T21" fmla="*/ 537892 h 1447164"/>
              <a:gd name="T22" fmla="*/ 6092 w 1447800"/>
              <a:gd name="T23" fmla="*/ 628436 h 1447164"/>
              <a:gd name="T24" fmla="*/ 0 w 1447800"/>
              <a:gd name="T25" fmla="*/ 722644 h 1447164"/>
              <a:gd name="T26" fmla="*/ 6092 w 1447800"/>
              <a:gd name="T27" fmla="*/ 816849 h 1447164"/>
              <a:gd name="T28" fmla="*/ 23863 w 1447800"/>
              <a:gd name="T29" fmla="*/ 907390 h 1447164"/>
              <a:gd name="T30" fmla="*/ 52548 w 1447800"/>
              <a:gd name="T31" fmla="*/ 993507 h 1447164"/>
              <a:gd name="T32" fmla="*/ 91385 w 1447800"/>
              <a:gd name="T33" fmla="*/ 1074437 h 1447164"/>
              <a:gd name="T34" fmla="*/ 139611 w 1447800"/>
              <a:gd name="T35" fmla="*/ 1149419 h 1447164"/>
              <a:gd name="T36" fmla="*/ 196464 w 1447800"/>
              <a:gd name="T37" fmla="*/ 1217690 h 1447164"/>
              <a:gd name="T38" fmla="*/ 261180 w 1447800"/>
              <a:gd name="T39" fmla="*/ 1278489 h 1447164"/>
              <a:gd name="T40" fmla="*/ 332997 w 1447800"/>
              <a:gd name="T41" fmla="*/ 1331054 h 1447164"/>
              <a:gd name="T42" fmla="*/ 411152 w 1447800"/>
              <a:gd name="T43" fmla="*/ 1374623 h 1447164"/>
              <a:gd name="T44" fmla="*/ 494883 w 1447800"/>
              <a:gd name="T45" fmla="*/ 1408435 h 1447164"/>
              <a:gd name="T46" fmla="*/ 583425 w 1447800"/>
              <a:gd name="T47" fmla="*/ 1431728 h 1447164"/>
              <a:gd name="T48" fmla="*/ 676018 w 1447800"/>
              <a:gd name="T49" fmla="*/ 1443739 h 1447164"/>
              <a:gd name="T50" fmla="*/ 771171 w 1447800"/>
              <a:gd name="T51" fmla="*/ 1443739 h 1447164"/>
              <a:gd name="T52" fmla="*/ 863764 w 1447800"/>
              <a:gd name="T53" fmla="*/ 1431728 h 1447164"/>
              <a:gd name="T54" fmla="*/ 952307 w 1447800"/>
              <a:gd name="T55" fmla="*/ 1408435 h 1447164"/>
              <a:gd name="T56" fmla="*/ 1036037 w 1447800"/>
              <a:gd name="T57" fmla="*/ 1374623 h 1447164"/>
              <a:gd name="T58" fmla="*/ 1114192 w 1447800"/>
              <a:gd name="T59" fmla="*/ 1331054 h 1447164"/>
              <a:gd name="T60" fmla="*/ 1186009 w 1447800"/>
              <a:gd name="T61" fmla="*/ 1278489 h 1447164"/>
              <a:gd name="T62" fmla="*/ 1250726 w 1447800"/>
              <a:gd name="T63" fmla="*/ 1217690 h 1447164"/>
              <a:gd name="T64" fmla="*/ 1307578 w 1447800"/>
              <a:gd name="T65" fmla="*/ 1149419 h 1447164"/>
              <a:gd name="T66" fmla="*/ 1355804 w 1447800"/>
              <a:gd name="T67" fmla="*/ 1074437 h 1447164"/>
              <a:gd name="T68" fmla="*/ 1394641 w 1447800"/>
              <a:gd name="T69" fmla="*/ 993507 h 1447164"/>
              <a:gd name="T70" fmla="*/ 1423326 w 1447800"/>
              <a:gd name="T71" fmla="*/ 907390 h 1447164"/>
              <a:gd name="T72" fmla="*/ 1441097 w 1447800"/>
              <a:gd name="T73" fmla="*/ 816849 h 1447164"/>
              <a:gd name="T74" fmla="*/ 1447190 w 1447800"/>
              <a:gd name="T75" fmla="*/ 722644 h 1447164"/>
              <a:gd name="T76" fmla="*/ 1441097 w 1447800"/>
              <a:gd name="T77" fmla="*/ 628436 h 1447164"/>
              <a:gd name="T78" fmla="*/ 1423326 w 1447800"/>
              <a:gd name="T79" fmla="*/ 537892 h 1447164"/>
              <a:gd name="T80" fmla="*/ 1394641 w 1447800"/>
              <a:gd name="T81" fmla="*/ 451774 h 1447164"/>
              <a:gd name="T82" fmla="*/ 1355804 w 1447800"/>
              <a:gd name="T83" fmla="*/ 370842 h 1447164"/>
              <a:gd name="T84" fmla="*/ 1307578 w 1447800"/>
              <a:gd name="T85" fmla="*/ 295859 h 1447164"/>
              <a:gd name="T86" fmla="*/ 1250726 w 1447800"/>
              <a:gd name="T87" fmla="*/ 227587 h 1447164"/>
              <a:gd name="T88" fmla="*/ 1186009 w 1447800"/>
              <a:gd name="T89" fmla="*/ 166787 h 1447164"/>
              <a:gd name="T90" fmla="*/ 1114192 w 1447800"/>
              <a:gd name="T91" fmla="*/ 114222 h 1447164"/>
              <a:gd name="T92" fmla="*/ 1036037 w 1447800"/>
              <a:gd name="T93" fmla="*/ 70653 h 1447164"/>
              <a:gd name="T94" fmla="*/ 952307 w 1447800"/>
              <a:gd name="T95" fmla="*/ 36841 h 1447164"/>
              <a:gd name="T96" fmla="*/ 863764 w 1447800"/>
              <a:gd name="T97" fmla="*/ 13548 h 1447164"/>
              <a:gd name="T98" fmla="*/ 771171 w 1447800"/>
              <a:gd name="T99" fmla="*/ 1537 h 1447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7800" h="1447164">
                <a:moveTo>
                  <a:pt x="723595" y="0"/>
                </a:moveTo>
                <a:lnTo>
                  <a:pt x="676018" y="1539"/>
                </a:lnTo>
                <a:lnTo>
                  <a:pt x="629263" y="6092"/>
                </a:lnTo>
                <a:lnTo>
                  <a:pt x="583425" y="13566"/>
                </a:lnTo>
                <a:lnTo>
                  <a:pt x="538600" y="23863"/>
                </a:lnTo>
                <a:lnTo>
                  <a:pt x="494883" y="36889"/>
                </a:lnTo>
                <a:lnTo>
                  <a:pt x="452368" y="52548"/>
                </a:lnTo>
                <a:lnTo>
                  <a:pt x="411152" y="70745"/>
                </a:lnTo>
                <a:lnTo>
                  <a:pt x="371330" y="91385"/>
                </a:lnTo>
                <a:lnTo>
                  <a:pt x="332997" y="114372"/>
                </a:lnTo>
                <a:lnTo>
                  <a:pt x="296249" y="139611"/>
                </a:lnTo>
                <a:lnTo>
                  <a:pt x="261180" y="167007"/>
                </a:lnTo>
                <a:lnTo>
                  <a:pt x="227887" y="196464"/>
                </a:lnTo>
                <a:lnTo>
                  <a:pt x="196464" y="227887"/>
                </a:lnTo>
                <a:lnTo>
                  <a:pt x="167007" y="261180"/>
                </a:lnTo>
                <a:lnTo>
                  <a:pt x="139611" y="296249"/>
                </a:lnTo>
                <a:lnTo>
                  <a:pt x="114372" y="332997"/>
                </a:lnTo>
                <a:lnTo>
                  <a:pt x="91385" y="371330"/>
                </a:lnTo>
                <a:lnTo>
                  <a:pt x="70745" y="411152"/>
                </a:lnTo>
                <a:lnTo>
                  <a:pt x="52548" y="452368"/>
                </a:lnTo>
                <a:lnTo>
                  <a:pt x="36889" y="494883"/>
                </a:lnTo>
                <a:lnTo>
                  <a:pt x="23863" y="538600"/>
                </a:lnTo>
                <a:lnTo>
                  <a:pt x="13566" y="583425"/>
                </a:lnTo>
                <a:lnTo>
                  <a:pt x="6092" y="629263"/>
                </a:lnTo>
                <a:lnTo>
                  <a:pt x="1539" y="676018"/>
                </a:lnTo>
                <a:lnTo>
                  <a:pt x="0" y="723595"/>
                </a:lnTo>
                <a:lnTo>
                  <a:pt x="1539" y="771170"/>
                </a:lnTo>
                <a:lnTo>
                  <a:pt x="6092" y="817923"/>
                </a:lnTo>
                <a:lnTo>
                  <a:pt x="13566" y="863760"/>
                </a:lnTo>
                <a:lnTo>
                  <a:pt x="23863" y="908584"/>
                </a:lnTo>
                <a:lnTo>
                  <a:pt x="36889" y="952301"/>
                </a:lnTo>
                <a:lnTo>
                  <a:pt x="52548" y="994814"/>
                </a:lnTo>
                <a:lnTo>
                  <a:pt x="70745" y="1036029"/>
                </a:lnTo>
                <a:lnTo>
                  <a:pt x="91385" y="1075851"/>
                </a:lnTo>
                <a:lnTo>
                  <a:pt x="114372" y="1114183"/>
                </a:lnTo>
                <a:lnTo>
                  <a:pt x="139611" y="1150931"/>
                </a:lnTo>
                <a:lnTo>
                  <a:pt x="167007" y="1185999"/>
                </a:lnTo>
                <a:lnTo>
                  <a:pt x="196464" y="1219292"/>
                </a:lnTo>
                <a:lnTo>
                  <a:pt x="227887" y="1250714"/>
                </a:lnTo>
                <a:lnTo>
                  <a:pt x="261180" y="1280171"/>
                </a:lnTo>
                <a:lnTo>
                  <a:pt x="296249" y="1307566"/>
                </a:lnTo>
                <a:lnTo>
                  <a:pt x="332997" y="1332805"/>
                </a:lnTo>
                <a:lnTo>
                  <a:pt x="371330" y="1355792"/>
                </a:lnTo>
                <a:lnTo>
                  <a:pt x="411152" y="1376432"/>
                </a:lnTo>
                <a:lnTo>
                  <a:pt x="452368" y="1394629"/>
                </a:lnTo>
                <a:lnTo>
                  <a:pt x="494883" y="1410288"/>
                </a:lnTo>
                <a:lnTo>
                  <a:pt x="538600" y="1423314"/>
                </a:lnTo>
                <a:lnTo>
                  <a:pt x="583425" y="1433611"/>
                </a:lnTo>
                <a:lnTo>
                  <a:pt x="629263" y="1441084"/>
                </a:lnTo>
                <a:lnTo>
                  <a:pt x="676018" y="1445638"/>
                </a:lnTo>
                <a:lnTo>
                  <a:pt x="723595" y="1447177"/>
                </a:lnTo>
                <a:lnTo>
                  <a:pt x="771171" y="1445638"/>
                </a:lnTo>
                <a:lnTo>
                  <a:pt x="817926" y="1441084"/>
                </a:lnTo>
                <a:lnTo>
                  <a:pt x="863764" y="1433611"/>
                </a:lnTo>
                <a:lnTo>
                  <a:pt x="908589" y="1423314"/>
                </a:lnTo>
                <a:lnTo>
                  <a:pt x="952307" y="1410288"/>
                </a:lnTo>
                <a:lnTo>
                  <a:pt x="994821" y="1394629"/>
                </a:lnTo>
                <a:lnTo>
                  <a:pt x="1036037" y="1376432"/>
                </a:lnTo>
                <a:lnTo>
                  <a:pt x="1075859" y="1355792"/>
                </a:lnTo>
                <a:lnTo>
                  <a:pt x="1114192" y="1332805"/>
                </a:lnTo>
                <a:lnTo>
                  <a:pt x="1150941" y="1307566"/>
                </a:lnTo>
                <a:lnTo>
                  <a:pt x="1186009" y="1280171"/>
                </a:lnTo>
                <a:lnTo>
                  <a:pt x="1219303" y="1250714"/>
                </a:lnTo>
                <a:lnTo>
                  <a:pt x="1250726" y="1219292"/>
                </a:lnTo>
                <a:lnTo>
                  <a:pt x="1280182" y="1185999"/>
                </a:lnTo>
                <a:lnTo>
                  <a:pt x="1307578" y="1150931"/>
                </a:lnTo>
                <a:lnTo>
                  <a:pt x="1332817" y="1114183"/>
                </a:lnTo>
                <a:lnTo>
                  <a:pt x="1355804" y="1075851"/>
                </a:lnTo>
                <a:lnTo>
                  <a:pt x="1376444" y="1036029"/>
                </a:lnTo>
                <a:lnTo>
                  <a:pt x="1394641" y="994814"/>
                </a:lnTo>
                <a:lnTo>
                  <a:pt x="1410301" y="952301"/>
                </a:lnTo>
                <a:lnTo>
                  <a:pt x="1423326" y="908584"/>
                </a:lnTo>
                <a:lnTo>
                  <a:pt x="1433624" y="863760"/>
                </a:lnTo>
                <a:lnTo>
                  <a:pt x="1441097" y="817923"/>
                </a:lnTo>
                <a:lnTo>
                  <a:pt x="1445651" y="771170"/>
                </a:lnTo>
                <a:lnTo>
                  <a:pt x="1447190" y="723595"/>
                </a:lnTo>
                <a:lnTo>
                  <a:pt x="1445651" y="676018"/>
                </a:lnTo>
                <a:lnTo>
                  <a:pt x="1441097" y="629263"/>
                </a:lnTo>
                <a:lnTo>
                  <a:pt x="1433624" y="583425"/>
                </a:lnTo>
                <a:lnTo>
                  <a:pt x="1423326" y="538600"/>
                </a:lnTo>
                <a:lnTo>
                  <a:pt x="1410301" y="494883"/>
                </a:lnTo>
                <a:lnTo>
                  <a:pt x="1394641" y="452368"/>
                </a:lnTo>
                <a:lnTo>
                  <a:pt x="1376444" y="411152"/>
                </a:lnTo>
                <a:lnTo>
                  <a:pt x="1355804" y="371330"/>
                </a:lnTo>
                <a:lnTo>
                  <a:pt x="1332817" y="332997"/>
                </a:lnTo>
                <a:lnTo>
                  <a:pt x="1307578" y="296249"/>
                </a:lnTo>
                <a:lnTo>
                  <a:pt x="1280182" y="261180"/>
                </a:lnTo>
                <a:lnTo>
                  <a:pt x="1250726" y="227887"/>
                </a:lnTo>
                <a:lnTo>
                  <a:pt x="1219303" y="196464"/>
                </a:lnTo>
                <a:lnTo>
                  <a:pt x="1186009" y="167007"/>
                </a:lnTo>
                <a:lnTo>
                  <a:pt x="1150941" y="139611"/>
                </a:lnTo>
                <a:lnTo>
                  <a:pt x="1114192" y="114372"/>
                </a:lnTo>
                <a:lnTo>
                  <a:pt x="1075859" y="91385"/>
                </a:lnTo>
                <a:lnTo>
                  <a:pt x="1036037" y="70745"/>
                </a:lnTo>
                <a:lnTo>
                  <a:pt x="994821" y="52548"/>
                </a:lnTo>
                <a:lnTo>
                  <a:pt x="952307" y="36889"/>
                </a:lnTo>
                <a:lnTo>
                  <a:pt x="908589" y="23863"/>
                </a:lnTo>
                <a:lnTo>
                  <a:pt x="863764" y="13566"/>
                </a:lnTo>
                <a:lnTo>
                  <a:pt x="817926" y="6092"/>
                </a:lnTo>
                <a:lnTo>
                  <a:pt x="771171" y="1539"/>
                </a:lnTo>
                <a:lnTo>
                  <a:pt x="723595" y="0"/>
                </a:lnTo>
                <a:close/>
              </a:path>
            </a:pathLst>
          </a:custGeom>
          <a:solidFill>
            <a:srgbClr val="B9CE1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096" name="object 18"/>
          <p:cNvSpPr txBox="1">
            <a:spLocks noChangeArrowheads="1"/>
          </p:cNvSpPr>
          <p:nvPr/>
        </p:nvSpPr>
        <p:spPr bwMode="auto">
          <a:xfrm>
            <a:off x="7772400" y="2960688"/>
            <a:ext cx="1103313"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100">
                <a:solidFill>
                  <a:srgbClr val="182D2A"/>
                </a:solidFill>
                <a:cs typeface="Arial" panose="020B0604020202020204" pitchFamily="34" charset="0"/>
              </a:rPr>
              <a:t>WORKSAFE WILL ENGAGE, EDUCATE AND ENFORCE</a:t>
            </a:r>
            <a:endParaRPr lang="en-US" altLang="en-US" sz="1100">
              <a:solidFill>
                <a:schemeClr val="tx1"/>
              </a:solidFill>
              <a:cs typeface="Arial" panose="020B0604020202020204" pitchFamily="34" charset="0"/>
            </a:endParaRPr>
          </a:p>
        </p:txBody>
      </p:sp>
      <p:sp>
        <p:nvSpPr>
          <p:cNvPr id="19" name="object 19"/>
          <p:cNvSpPr/>
          <p:nvPr/>
        </p:nvSpPr>
        <p:spPr>
          <a:xfrm>
            <a:off x="2370004" y="1398245"/>
            <a:ext cx="969644" cy="324085"/>
          </a:xfrm>
          <a:custGeom>
            <a:avLst/>
            <a:gdLst/>
            <a:ahLst/>
            <a:cxnLst/>
            <a:rect l="l" t="t" r="r" b="b"/>
            <a:pathLst>
              <a:path w="969645" h="324485">
                <a:moveTo>
                  <a:pt x="789597" y="0"/>
                </a:moveTo>
                <a:lnTo>
                  <a:pt x="789597" y="93002"/>
                </a:lnTo>
                <a:lnTo>
                  <a:pt x="0" y="93002"/>
                </a:lnTo>
                <a:lnTo>
                  <a:pt x="0" y="231000"/>
                </a:lnTo>
                <a:lnTo>
                  <a:pt x="789597" y="231000"/>
                </a:lnTo>
                <a:lnTo>
                  <a:pt x="789597" y="324002"/>
                </a:lnTo>
                <a:lnTo>
                  <a:pt x="969594" y="162001"/>
                </a:lnTo>
                <a:lnTo>
                  <a:pt x="789597" y="0"/>
                </a:lnTo>
                <a:close/>
              </a:path>
            </a:pathLst>
          </a:custGeom>
          <a:gradFill flip="none" rotWithShape="1">
            <a:gsLst>
              <a:gs pos="100000">
                <a:srgbClr val="FFFFFF"/>
              </a:gs>
              <a:gs pos="0">
                <a:srgbClr val="000000">
                  <a:alpha val="0"/>
                </a:srgbClr>
              </a:gs>
            </a:gsLst>
            <a:lin ang="0" scaled="1"/>
            <a:tileRect/>
          </a:gradFill>
        </p:spPr>
        <p:txBody>
          <a:bodyPr lIns="0" tIns="0" rIns="0" bIns="0"/>
          <a:lstStyle/>
          <a:p>
            <a:pPr eaLnBrk="1" hangingPunct="1">
              <a:defRPr/>
            </a:pPr>
            <a:endParaRPr>
              <a:cs typeface="Arial" charset="0"/>
            </a:endParaRPr>
          </a:p>
        </p:txBody>
      </p:sp>
      <p:sp>
        <p:nvSpPr>
          <p:cNvPr id="46100" name="object 20"/>
          <p:cNvSpPr>
            <a:spLocks/>
          </p:cNvSpPr>
          <p:nvPr/>
        </p:nvSpPr>
        <p:spPr bwMode="auto">
          <a:xfrm>
            <a:off x="5776913" y="1398588"/>
            <a:ext cx="479425" cy="323850"/>
          </a:xfrm>
          <a:custGeom>
            <a:avLst/>
            <a:gdLst>
              <a:gd name="T0" fmla="*/ 179047 w 480695"/>
              <a:gd name="T1" fmla="*/ 0 h 324485"/>
              <a:gd name="T2" fmla="*/ 0 w 480695"/>
              <a:gd name="T3" fmla="*/ 161368 h 324485"/>
              <a:gd name="T4" fmla="*/ 179047 w 480695"/>
              <a:gd name="T5" fmla="*/ 322735 h 324485"/>
              <a:gd name="T6" fmla="*/ 179047 w 480695"/>
              <a:gd name="T7" fmla="*/ 230097 h 324485"/>
              <a:gd name="T8" fmla="*/ 478057 w 480695"/>
              <a:gd name="T9" fmla="*/ 230097 h 324485"/>
              <a:gd name="T10" fmla="*/ 478057 w 480695"/>
              <a:gd name="T11" fmla="*/ 92638 h 324485"/>
              <a:gd name="T12" fmla="*/ 179047 w 480695"/>
              <a:gd name="T13" fmla="*/ 92638 h 324485"/>
              <a:gd name="T14" fmla="*/ 179047 w 480695"/>
              <a:gd name="T15" fmla="*/ 0 h 3244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0695" h="324485">
                <a:moveTo>
                  <a:pt x="179997" y="0"/>
                </a:moveTo>
                <a:lnTo>
                  <a:pt x="0" y="162001"/>
                </a:lnTo>
                <a:lnTo>
                  <a:pt x="179997" y="324002"/>
                </a:lnTo>
                <a:lnTo>
                  <a:pt x="179997" y="231000"/>
                </a:lnTo>
                <a:lnTo>
                  <a:pt x="480593" y="231000"/>
                </a:lnTo>
                <a:lnTo>
                  <a:pt x="480593" y="93002"/>
                </a:lnTo>
                <a:lnTo>
                  <a:pt x="179997" y="93002"/>
                </a:lnTo>
                <a:lnTo>
                  <a:pt x="179997" y="0"/>
                </a:lnTo>
                <a:close/>
              </a:path>
            </a:pathLst>
          </a:custGeom>
          <a:gradFill rotWithShape="1">
            <a:gsLst>
              <a:gs pos="0">
                <a:srgbClr val="FFFFFF"/>
              </a:gs>
              <a:gs pos="100000">
                <a:srgbClr val="000000">
                  <a:alpha val="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 name="object 21"/>
          <p:cNvSpPr/>
          <p:nvPr/>
        </p:nvSpPr>
        <p:spPr>
          <a:xfrm>
            <a:off x="2369995" y="2088593"/>
            <a:ext cx="1140460" cy="324085"/>
          </a:xfrm>
          <a:custGeom>
            <a:avLst/>
            <a:gdLst/>
            <a:ahLst/>
            <a:cxnLst/>
            <a:rect l="l" t="t" r="r" b="b"/>
            <a:pathLst>
              <a:path w="1140460" h="324485">
                <a:moveTo>
                  <a:pt x="960005" y="0"/>
                </a:moveTo>
                <a:lnTo>
                  <a:pt x="960005" y="93002"/>
                </a:lnTo>
                <a:lnTo>
                  <a:pt x="0" y="93002"/>
                </a:lnTo>
                <a:lnTo>
                  <a:pt x="0" y="231000"/>
                </a:lnTo>
                <a:lnTo>
                  <a:pt x="960005" y="231000"/>
                </a:lnTo>
                <a:lnTo>
                  <a:pt x="960005" y="324002"/>
                </a:lnTo>
                <a:lnTo>
                  <a:pt x="1140002" y="162001"/>
                </a:lnTo>
                <a:lnTo>
                  <a:pt x="960005" y="0"/>
                </a:lnTo>
                <a:close/>
              </a:path>
            </a:pathLst>
          </a:custGeom>
          <a:gradFill flip="none" rotWithShape="1">
            <a:gsLst>
              <a:gs pos="100000">
                <a:srgbClr val="FFFFFF"/>
              </a:gs>
              <a:gs pos="0">
                <a:srgbClr val="000000">
                  <a:alpha val="0"/>
                </a:srgbClr>
              </a:gs>
            </a:gsLst>
            <a:lin ang="0" scaled="1"/>
            <a:tileRect/>
          </a:gradFill>
        </p:spPr>
        <p:txBody>
          <a:bodyPr lIns="0" tIns="0" rIns="0" bIns="0"/>
          <a:lstStyle/>
          <a:p>
            <a:pPr eaLnBrk="1" hangingPunct="1">
              <a:defRPr/>
            </a:pPr>
            <a:endParaRPr>
              <a:cs typeface="Arial" charset="0"/>
            </a:endParaRPr>
          </a:p>
        </p:txBody>
      </p:sp>
      <p:sp>
        <p:nvSpPr>
          <p:cNvPr id="46104" name="object 22"/>
          <p:cNvSpPr>
            <a:spLocks/>
          </p:cNvSpPr>
          <p:nvPr/>
        </p:nvSpPr>
        <p:spPr bwMode="auto">
          <a:xfrm>
            <a:off x="5632450" y="2089150"/>
            <a:ext cx="623888" cy="323850"/>
          </a:xfrm>
          <a:custGeom>
            <a:avLst/>
            <a:gdLst>
              <a:gd name="T0" fmla="*/ 179449 w 624839"/>
              <a:gd name="T1" fmla="*/ 0 h 324485"/>
              <a:gd name="T2" fmla="*/ 0 w 624839"/>
              <a:gd name="T3" fmla="*/ 161368 h 324485"/>
              <a:gd name="T4" fmla="*/ 179449 w 624839"/>
              <a:gd name="T5" fmla="*/ 322735 h 324485"/>
              <a:gd name="T6" fmla="*/ 179449 w 624839"/>
              <a:gd name="T7" fmla="*/ 230097 h 324485"/>
              <a:gd name="T8" fmla="*/ 622698 w 624839"/>
              <a:gd name="T9" fmla="*/ 230097 h 324485"/>
              <a:gd name="T10" fmla="*/ 622698 w 624839"/>
              <a:gd name="T11" fmla="*/ 92638 h 324485"/>
              <a:gd name="T12" fmla="*/ 179449 w 624839"/>
              <a:gd name="T13" fmla="*/ 92638 h 324485"/>
              <a:gd name="T14" fmla="*/ 179449 w 624839"/>
              <a:gd name="T15" fmla="*/ 0 h 3244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4839" h="324485">
                <a:moveTo>
                  <a:pt x="179997" y="0"/>
                </a:moveTo>
                <a:lnTo>
                  <a:pt x="0" y="162001"/>
                </a:lnTo>
                <a:lnTo>
                  <a:pt x="179997" y="324002"/>
                </a:lnTo>
                <a:lnTo>
                  <a:pt x="179997" y="231000"/>
                </a:lnTo>
                <a:lnTo>
                  <a:pt x="624598" y="231000"/>
                </a:lnTo>
                <a:lnTo>
                  <a:pt x="624598" y="93002"/>
                </a:lnTo>
                <a:lnTo>
                  <a:pt x="179997" y="93002"/>
                </a:lnTo>
                <a:lnTo>
                  <a:pt x="179997" y="0"/>
                </a:lnTo>
                <a:close/>
              </a:path>
            </a:pathLst>
          </a:custGeom>
          <a:gradFill rotWithShape="1">
            <a:gsLst>
              <a:gs pos="0">
                <a:srgbClr val="FFFFFF"/>
              </a:gs>
              <a:gs pos="100000">
                <a:srgbClr val="000000">
                  <a:alpha val="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 name="object 23"/>
          <p:cNvSpPr/>
          <p:nvPr/>
        </p:nvSpPr>
        <p:spPr>
          <a:xfrm>
            <a:off x="2351996" y="3327864"/>
            <a:ext cx="1423035" cy="324085"/>
          </a:xfrm>
          <a:custGeom>
            <a:avLst/>
            <a:gdLst/>
            <a:ahLst/>
            <a:cxnLst/>
            <a:rect l="l" t="t" r="r" b="b"/>
            <a:pathLst>
              <a:path w="1423035" h="324485">
                <a:moveTo>
                  <a:pt x="1242606" y="0"/>
                </a:moveTo>
                <a:lnTo>
                  <a:pt x="1242606" y="93002"/>
                </a:lnTo>
                <a:lnTo>
                  <a:pt x="0" y="93002"/>
                </a:lnTo>
                <a:lnTo>
                  <a:pt x="0" y="231000"/>
                </a:lnTo>
                <a:lnTo>
                  <a:pt x="1242606" y="231000"/>
                </a:lnTo>
                <a:lnTo>
                  <a:pt x="1242606" y="324002"/>
                </a:lnTo>
                <a:lnTo>
                  <a:pt x="1422603" y="162001"/>
                </a:lnTo>
                <a:lnTo>
                  <a:pt x="1242606" y="0"/>
                </a:lnTo>
                <a:close/>
              </a:path>
            </a:pathLst>
          </a:custGeom>
          <a:gradFill flip="none" rotWithShape="1">
            <a:gsLst>
              <a:gs pos="100000">
                <a:srgbClr val="B9CE1F"/>
              </a:gs>
              <a:gs pos="0">
                <a:srgbClr val="FFFFFF">
                  <a:alpha val="0"/>
                </a:srgbClr>
              </a:gs>
            </a:gsLst>
            <a:lin ang="0" scaled="1"/>
            <a:tileRect/>
          </a:gradFill>
        </p:spPr>
        <p:txBody>
          <a:bodyPr lIns="0" tIns="0" rIns="0" bIns="0"/>
          <a:lstStyle/>
          <a:p>
            <a:pPr eaLnBrk="1" hangingPunct="1">
              <a:defRPr/>
            </a:pPr>
            <a:endParaRPr>
              <a:cs typeface="Arial" charset="0"/>
            </a:endParaRPr>
          </a:p>
        </p:txBody>
      </p:sp>
      <p:sp>
        <p:nvSpPr>
          <p:cNvPr id="46108" name="object 24"/>
          <p:cNvSpPr>
            <a:spLocks/>
          </p:cNvSpPr>
          <p:nvPr/>
        </p:nvSpPr>
        <p:spPr bwMode="auto">
          <a:xfrm>
            <a:off x="300038" y="1131888"/>
            <a:ext cx="627062" cy="1439862"/>
          </a:xfrm>
          <a:custGeom>
            <a:avLst/>
            <a:gdLst>
              <a:gd name="T0" fmla="*/ 0 w 627380"/>
              <a:gd name="T1" fmla="*/ 1439366 h 1440180"/>
              <a:gd name="T2" fmla="*/ 626362 w 627380"/>
              <a:gd name="T3" fmla="*/ 1439366 h 1440180"/>
              <a:gd name="T4" fmla="*/ 626362 w 627380"/>
              <a:gd name="T5" fmla="*/ 0 h 1440180"/>
              <a:gd name="T6" fmla="*/ 0 w 627380"/>
              <a:gd name="T7" fmla="*/ 0 h 1440180"/>
              <a:gd name="T8" fmla="*/ 0 w 627380"/>
              <a:gd name="T9" fmla="*/ 1439366 h 1440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7380" h="1440180">
                <a:moveTo>
                  <a:pt x="0" y="1440002"/>
                </a:moveTo>
                <a:lnTo>
                  <a:pt x="626998" y="1440002"/>
                </a:lnTo>
                <a:lnTo>
                  <a:pt x="626998" y="0"/>
                </a:lnTo>
                <a:lnTo>
                  <a:pt x="0" y="0"/>
                </a:lnTo>
                <a:lnTo>
                  <a:pt x="0" y="1440002"/>
                </a:lnTo>
                <a:close/>
              </a:path>
            </a:pathLst>
          </a:custGeom>
          <a:solidFill>
            <a:srgbClr val="4A797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109" name="object 25"/>
          <p:cNvSpPr>
            <a:spLocks/>
          </p:cNvSpPr>
          <p:nvPr/>
        </p:nvSpPr>
        <p:spPr bwMode="auto">
          <a:xfrm>
            <a:off x="5349875" y="3327400"/>
            <a:ext cx="906463" cy="323850"/>
          </a:xfrm>
          <a:custGeom>
            <a:avLst/>
            <a:gdLst>
              <a:gd name="T0" fmla="*/ 179620 w 907414"/>
              <a:gd name="T1" fmla="*/ 0 h 324485"/>
              <a:gd name="T2" fmla="*/ 0 w 907414"/>
              <a:gd name="T3" fmla="*/ 161368 h 324485"/>
              <a:gd name="T4" fmla="*/ 179620 w 907414"/>
              <a:gd name="T5" fmla="*/ 322735 h 324485"/>
              <a:gd name="T6" fmla="*/ 179620 w 907414"/>
              <a:gd name="T7" fmla="*/ 230097 h 324485"/>
              <a:gd name="T8" fmla="*/ 905298 w 907414"/>
              <a:gd name="T9" fmla="*/ 230097 h 324485"/>
              <a:gd name="T10" fmla="*/ 905298 w 907414"/>
              <a:gd name="T11" fmla="*/ 92638 h 324485"/>
              <a:gd name="T12" fmla="*/ 179620 w 907414"/>
              <a:gd name="T13" fmla="*/ 92638 h 324485"/>
              <a:gd name="T14" fmla="*/ 179620 w 907414"/>
              <a:gd name="T15" fmla="*/ 0 h 3244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7414" h="324485">
                <a:moveTo>
                  <a:pt x="179997" y="0"/>
                </a:moveTo>
                <a:lnTo>
                  <a:pt x="0" y="162001"/>
                </a:lnTo>
                <a:lnTo>
                  <a:pt x="179997" y="324002"/>
                </a:lnTo>
                <a:lnTo>
                  <a:pt x="179997" y="231000"/>
                </a:lnTo>
                <a:lnTo>
                  <a:pt x="907199" y="231000"/>
                </a:lnTo>
                <a:lnTo>
                  <a:pt x="907199" y="93002"/>
                </a:lnTo>
                <a:lnTo>
                  <a:pt x="179997" y="93002"/>
                </a:lnTo>
                <a:lnTo>
                  <a:pt x="179997" y="0"/>
                </a:lnTo>
                <a:close/>
              </a:path>
            </a:pathLst>
          </a:custGeom>
          <a:gradFill rotWithShape="1">
            <a:gsLst>
              <a:gs pos="0">
                <a:srgbClr val="B9CE1F"/>
              </a:gs>
              <a:gs pos="100000">
                <a:srgbClr val="FFFFFF">
                  <a:alpha val="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110" name="object 26"/>
          <p:cNvSpPr txBox="1">
            <a:spLocks noChangeArrowheads="1"/>
          </p:cNvSpPr>
          <p:nvPr/>
        </p:nvSpPr>
        <p:spPr bwMode="auto">
          <a:xfrm>
            <a:off x="6311900" y="1354138"/>
            <a:ext cx="9921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100" b="0">
                <a:solidFill>
                  <a:srgbClr val="FFFFFF"/>
                </a:solidFill>
                <a:cs typeface="Arial" panose="020B0604020202020204" pitchFamily="34" charset="0"/>
              </a:rPr>
              <a:t>Promotion of  resilience and  wellbeing</a:t>
            </a:r>
            <a:endParaRPr lang="en-US" altLang="en-US" sz="1100" b="0">
              <a:solidFill>
                <a:schemeClr val="tx1"/>
              </a:solidFill>
              <a:cs typeface="Arial" panose="020B0604020202020204" pitchFamily="34" charset="0"/>
            </a:endParaRPr>
          </a:p>
        </p:txBody>
      </p:sp>
      <p:sp>
        <p:nvSpPr>
          <p:cNvPr id="46111" name="object 27"/>
          <p:cNvSpPr txBox="1">
            <a:spLocks noChangeArrowheads="1"/>
          </p:cNvSpPr>
          <p:nvPr/>
        </p:nvSpPr>
        <p:spPr bwMode="auto">
          <a:xfrm>
            <a:off x="6311900" y="1992313"/>
            <a:ext cx="11366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100" b="0">
                <a:solidFill>
                  <a:srgbClr val="FFFFFF"/>
                </a:solidFill>
                <a:cs typeface="Arial" panose="020B0604020202020204" pitchFamily="34" charset="0"/>
              </a:rPr>
              <a:t>Activities to  reduce risk of  lifestyle disease</a:t>
            </a:r>
            <a:endParaRPr lang="en-US" altLang="en-US" sz="1100" b="0">
              <a:solidFill>
                <a:schemeClr val="tx1"/>
              </a:solidFill>
              <a:cs typeface="Arial" panose="020B0604020202020204" pitchFamily="34" charset="0"/>
            </a:endParaRPr>
          </a:p>
        </p:txBody>
      </p:sp>
      <p:sp>
        <p:nvSpPr>
          <p:cNvPr id="46112" name="object 28"/>
          <p:cNvSpPr txBox="1">
            <a:spLocks noChangeArrowheads="1"/>
          </p:cNvSpPr>
          <p:nvPr/>
        </p:nvSpPr>
        <p:spPr bwMode="auto">
          <a:xfrm>
            <a:off x="7772400" y="1598613"/>
            <a:ext cx="110331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100">
                <a:solidFill>
                  <a:srgbClr val="FFFFFF"/>
                </a:solidFill>
                <a:cs typeface="Arial" panose="020B0604020202020204" pitchFamily="34" charset="0"/>
              </a:rPr>
              <a:t>WORKSAFE MAY ENCOURAGE</a:t>
            </a:r>
            <a:endParaRPr lang="en-US" altLang="en-US" sz="1100">
              <a:solidFill>
                <a:schemeClr val="tx1"/>
              </a:solidFill>
              <a:cs typeface="Arial" panose="020B0604020202020204" pitchFamily="34" charset="0"/>
            </a:endParaRPr>
          </a:p>
        </p:txBody>
      </p:sp>
      <p:sp>
        <p:nvSpPr>
          <p:cNvPr id="46113" name="object 29"/>
          <p:cNvSpPr txBox="1">
            <a:spLocks noChangeArrowheads="1"/>
          </p:cNvSpPr>
          <p:nvPr/>
        </p:nvSpPr>
        <p:spPr bwMode="auto">
          <a:xfrm>
            <a:off x="506413" y="1370013"/>
            <a:ext cx="16827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100" b="1">
                <a:solidFill>
                  <a:srgbClr val="FFFFFF"/>
                </a:solidFill>
                <a:latin typeface="Verdana" panose="020B0604030504040204" pitchFamily="34" charset="0"/>
              </a:rPr>
              <a:t>VOLUNTARY</a:t>
            </a:r>
            <a:endParaRPr lang="en-US" altLang="en-US" sz="1100" b="1">
              <a:latin typeface="Verdana" panose="020B0604030504040204" pitchFamily="34" charset="0"/>
            </a:endParaRPr>
          </a:p>
        </p:txBody>
      </p:sp>
      <p:sp>
        <p:nvSpPr>
          <p:cNvPr id="46114" name="object 30"/>
          <p:cNvSpPr txBox="1">
            <a:spLocks noChangeArrowheads="1"/>
          </p:cNvSpPr>
          <p:nvPr/>
        </p:nvSpPr>
        <p:spPr bwMode="auto">
          <a:xfrm>
            <a:off x="6324600" y="3181350"/>
            <a:ext cx="1295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100" b="0">
                <a:solidFill>
                  <a:srgbClr val="182D2A"/>
                </a:solidFill>
                <a:cs typeface="Arial" panose="020B0604020202020204" pitchFamily="34" charset="0"/>
              </a:rPr>
              <a:t>Preventing</a:t>
            </a:r>
            <a:r>
              <a:rPr lang="en-AU" altLang="en-US" sz="1100" b="0">
                <a:solidFill>
                  <a:srgbClr val="182D2A"/>
                </a:solidFill>
                <a:cs typeface="Arial" panose="020B0604020202020204" pitchFamily="34" charset="0"/>
              </a:rPr>
              <a:t> </a:t>
            </a:r>
            <a:r>
              <a:rPr lang="en-US" altLang="en-US" sz="1100" b="0">
                <a:solidFill>
                  <a:srgbClr val="182D2A"/>
                </a:solidFill>
                <a:cs typeface="Arial" panose="020B0604020202020204" pitchFamily="34" charset="0"/>
              </a:rPr>
              <a:t>work-related</a:t>
            </a:r>
            <a:r>
              <a:rPr lang="en-AU" altLang="en-US" sz="1100" b="0">
                <a:solidFill>
                  <a:srgbClr val="182D2A"/>
                </a:solidFill>
                <a:cs typeface="Arial" panose="020B0604020202020204" pitchFamily="34" charset="0"/>
              </a:rPr>
              <a:t> </a:t>
            </a:r>
            <a:r>
              <a:rPr lang="en-US" altLang="en-US" sz="1100" b="0">
                <a:solidFill>
                  <a:srgbClr val="182D2A"/>
                </a:solidFill>
                <a:cs typeface="Arial" panose="020B0604020202020204" pitchFamily="34" charset="0"/>
              </a:rPr>
              <a:t>harm to health and safety</a:t>
            </a:r>
            <a:endParaRPr lang="en-US" altLang="en-US" sz="1100" b="0">
              <a:solidFill>
                <a:schemeClr val="tx1"/>
              </a:solidFill>
              <a:cs typeface="Arial" panose="020B0604020202020204" pitchFamily="34" charset="0"/>
            </a:endParaRPr>
          </a:p>
        </p:txBody>
      </p:sp>
      <p:sp>
        <p:nvSpPr>
          <p:cNvPr id="46115" name="object 5"/>
          <p:cNvSpPr txBox="1">
            <a:spLocks noChangeArrowheads="1"/>
          </p:cNvSpPr>
          <p:nvPr/>
        </p:nvSpPr>
        <p:spPr bwMode="auto">
          <a:xfrm>
            <a:off x="4019550" y="1357313"/>
            <a:ext cx="1104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spcBef>
                <a:spcPct val="0"/>
              </a:spcBef>
              <a:buFontTx/>
              <a:buNone/>
            </a:pPr>
            <a:r>
              <a:rPr lang="en-US" altLang="en-US" sz="1200">
                <a:solidFill>
                  <a:srgbClr val="FFFFFF"/>
                </a:solidFill>
                <a:cs typeface="Arial" panose="020B0604020202020204" pitchFamily="34" charset="0"/>
              </a:rPr>
              <a:t>WELLBEING</a:t>
            </a:r>
            <a:endParaRPr lang="en-US" altLang="en-US" sz="1200" b="0">
              <a:solidFill>
                <a:schemeClr val="tx1"/>
              </a:solidFill>
              <a:cs typeface="Arial" panose="020B0604020202020204" pitchFamily="34" charset="0"/>
            </a:endParaRPr>
          </a:p>
        </p:txBody>
      </p:sp>
      <p:sp>
        <p:nvSpPr>
          <p:cNvPr id="46116" name="object 7"/>
          <p:cNvSpPr txBox="1">
            <a:spLocks noChangeArrowheads="1"/>
          </p:cNvSpPr>
          <p:nvPr/>
        </p:nvSpPr>
        <p:spPr bwMode="auto">
          <a:xfrm>
            <a:off x="4002088" y="3200400"/>
            <a:ext cx="1149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spcBef>
                <a:spcPct val="0"/>
              </a:spcBef>
              <a:buFontTx/>
              <a:buNone/>
            </a:pPr>
            <a:r>
              <a:rPr lang="en-US" altLang="en-US" sz="1200">
                <a:solidFill>
                  <a:srgbClr val="182D2A"/>
                </a:solidFill>
                <a:cs typeface="Arial" panose="020B0604020202020204" pitchFamily="34" charset="0"/>
              </a:rPr>
              <a:t>HEALTH  AND SAFETY  PROTECTION</a:t>
            </a:r>
            <a:endParaRPr lang="en-US" altLang="en-US" sz="1200" b="0">
              <a:solidFill>
                <a:schemeClr val="tx1"/>
              </a:solidFill>
              <a:cs typeface="Arial" panose="020B0604020202020204" pitchFamily="34" charset="0"/>
            </a:endParaRPr>
          </a:p>
        </p:txBody>
      </p:sp>
      <p:sp>
        <p:nvSpPr>
          <p:cNvPr id="46117" name="Rectangle 59"/>
          <p:cNvSpPr>
            <a:spLocks noChangeArrowheads="1"/>
          </p:cNvSpPr>
          <p:nvPr/>
        </p:nvSpPr>
        <p:spPr bwMode="auto">
          <a:xfrm>
            <a:off x="3875088" y="1962150"/>
            <a:ext cx="1393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spcBef>
                <a:spcPct val="0"/>
              </a:spcBef>
              <a:buFontTx/>
              <a:buNone/>
            </a:pPr>
            <a:r>
              <a:rPr lang="en-US" altLang="en-US" sz="1200">
                <a:solidFill>
                  <a:srgbClr val="182D2A"/>
                </a:solidFill>
                <a:cs typeface="Arial" panose="020B0604020202020204" pitchFamily="34" charset="0"/>
              </a:rPr>
              <a:t>HEALTH  PROMOTION</a:t>
            </a:r>
            <a:endParaRPr lang="en-US" altLang="en-US" sz="1200" b="0">
              <a:solidFill>
                <a:srgbClr val="000000"/>
              </a:solidFill>
              <a:cs typeface="Arial" panose="020B0604020202020204" pitchFamily="34" charset="0"/>
            </a:endParaRPr>
          </a:p>
        </p:txBody>
      </p:sp>
      <p:sp>
        <p:nvSpPr>
          <p:cNvPr id="46118" name="object 2"/>
          <p:cNvSpPr txBox="1">
            <a:spLocks/>
          </p:cNvSpPr>
          <p:nvPr/>
        </p:nvSpPr>
        <p:spPr bwMode="auto">
          <a:xfrm>
            <a:off x="444500" y="517525"/>
            <a:ext cx="825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spcBef>
                <a:spcPct val="0"/>
              </a:spcBef>
              <a:buFontTx/>
              <a:buNone/>
            </a:pPr>
            <a:r>
              <a:rPr lang="en-US" altLang="en-US" sz="2200">
                <a:solidFill>
                  <a:srgbClr val="182D2A"/>
                </a:solidFill>
                <a:cs typeface="Arial" panose="020B0604020202020204" pitchFamily="34" charset="0"/>
              </a:rPr>
              <a:t>SUPPORTING WORKER HEALTH AND WELLBEING</a:t>
            </a:r>
          </a:p>
        </p:txBody>
      </p:sp>
      <p:pic>
        <p:nvPicPr>
          <p:cNvPr id="46119"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3738" y="4365625"/>
            <a:ext cx="1939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3738" y="4365625"/>
            <a:ext cx="1939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object 7"/>
          <p:cNvSpPr txBox="1">
            <a:spLocks/>
          </p:cNvSpPr>
          <p:nvPr/>
        </p:nvSpPr>
        <p:spPr bwMode="auto">
          <a:xfrm>
            <a:off x="393700" y="279400"/>
            <a:ext cx="9094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2400">
                <a:cs typeface="Arial" panose="020B0604020202020204" pitchFamily="34" charset="0"/>
              </a:rPr>
              <a:t>WHAT IS WORK-RELATED HEALTH?</a:t>
            </a:r>
          </a:p>
        </p:txBody>
      </p:sp>
      <p:pic>
        <p:nvPicPr>
          <p:cNvPr id="47108" name="Picture 2" descr="C:\Users\fortys2\AppData\Local\Microsoft\Windows\Temporary Internet Files\Content.Outlook\OFTJQIOR\WSNZ_2371_Gordons Auckland Presentation Diagrams v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214313"/>
            <a:ext cx="9779000"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bject 2"/>
          <p:cNvSpPr txBox="1">
            <a:spLocks/>
          </p:cNvSpPr>
          <p:nvPr/>
        </p:nvSpPr>
        <p:spPr bwMode="auto">
          <a:xfrm>
            <a:off x="428625" y="455613"/>
            <a:ext cx="8555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2400">
                <a:solidFill>
                  <a:srgbClr val="182D2A"/>
                </a:solidFill>
                <a:cs typeface="Arial" panose="020B0604020202020204" pitchFamily="34" charset="0"/>
              </a:rPr>
              <a:t>WORK-RELATED HEALTH STRATEGIC APPROACH</a:t>
            </a:r>
          </a:p>
        </p:txBody>
      </p:sp>
      <p:sp>
        <p:nvSpPr>
          <p:cNvPr id="49155" name="object 3"/>
          <p:cNvSpPr>
            <a:spLocks/>
          </p:cNvSpPr>
          <p:nvPr/>
        </p:nvSpPr>
        <p:spPr bwMode="auto">
          <a:xfrm>
            <a:off x="457200" y="1300163"/>
            <a:ext cx="511175" cy="1990725"/>
          </a:xfrm>
          <a:custGeom>
            <a:avLst/>
            <a:gdLst>
              <a:gd name="T0" fmla="*/ 440102 w 510540"/>
              <a:gd name="T1" fmla="*/ 0 h 1992629"/>
              <a:gd name="T2" fmla="*/ 73505 w 510540"/>
              <a:gd name="T3" fmla="*/ 0 h 1992629"/>
              <a:gd name="T4" fmla="*/ 31009 w 510540"/>
              <a:gd name="T5" fmla="*/ 1136 h 1992629"/>
              <a:gd name="T6" fmla="*/ 9186 w 510540"/>
              <a:gd name="T7" fmla="*/ 9087 h 1992629"/>
              <a:gd name="T8" fmla="*/ 1146 w 510540"/>
              <a:gd name="T9" fmla="*/ 30678 h 1992629"/>
              <a:gd name="T10" fmla="*/ 0 w 510540"/>
              <a:gd name="T11" fmla="*/ 72713 h 1992629"/>
              <a:gd name="T12" fmla="*/ 0 w 510540"/>
              <a:gd name="T13" fmla="*/ 1910413 h 1992629"/>
              <a:gd name="T14" fmla="*/ 1146 w 510540"/>
              <a:gd name="T15" fmla="*/ 1952444 h 1992629"/>
              <a:gd name="T16" fmla="*/ 9186 w 510540"/>
              <a:gd name="T17" fmla="*/ 1974027 h 1992629"/>
              <a:gd name="T18" fmla="*/ 31009 w 510540"/>
              <a:gd name="T19" fmla="*/ 1981979 h 1992629"/>
              <a:gd name="T20" fmla="*/ 73505 w 510540"/>
              <a:gd name="T21" fmla="*/ 1983115 h 1992629"/>
              <a:gd name="T22" fmla="*/ 440102 w 510540"/>
              <a:gd name="T23" fmla="*/ 1983115 h 1992629"/>
              <a:gd name="T24" fmla="*/ 482598 w 510540"/>
              <a:gd name="T25" fmla="*/ 1981979 h 1992629"/>
              <a:gd name="T26" fmla="*/ 504420 w 510540"/>
              <a:gd name="T27" fmla="*/ 1974027 h 1992629"/>
              <a:gd name="T28" fmla="*/ 512459 w 510540"/>
              <a:gd name="T29" fmla="*/ 1952444 h 1992629"/>
              <a:gd name="T30" fmla="*/ 513607 w 510540"/>
              <a:gd name="T31" fmla="*/ 1910413 h 1992629"/>
              <a:gd name="T32" fmla="*/ 513607 w 510540"/>
              <a:gd name="T33" fmla="*/ 72713 h 1992629"/>
              <a:gd name="T34" fmla="*/ 512459 w 510540"/>
              <a:gd name="T35" fmla="*/ 30678 h 1992629"/>
              <a:gd name="T36" fmla="*/ 504420 w 510540"/>
              <a:gd name="T37" fmla="*/ 9087 h 1992629"/>
              <a:gd name="T38" fmla="*/ 482598 w 510540"/>
              <a:gd name="T39" fmla="*/ 1136 h 1992629"/>
              <a:gd name="T40" fmla="*/ 440102 w 510540"/>
              <a:gd name="T41" fmla="*/ 0 h 19926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0540" h="1992629">
                <a:moveTo>
                  <a:pt x="437375" y="0"/>
                </a:moveTo>
                <a:lnTo>
                  <a:pt x="73050" y="0"/>
                </a:lnTo>
                <a:lnTo>
                  <a:pt x="30818" y="1141"/>
                </a:lnTo>
                <a:lnTo>
                  <a:pt x="9131" y="9132"/>
                </a:lnTo>
                <a:lnTo>
                  <a:pt x="1141" y="30823"/>
                </a:lnTo>
                <a:lnTo>
                  <a:pt x="0" y="73063"/>
                </a:lnTo>
                <a:lnTo>
                  <a:pt x="0" y="1919566"/>
                </a:lnTo>
                <a:lnTo>
                  <a:pt x="1141" y="1961799"/>
                </a:lnTo>
                <a:lnTo>
                  <a:pt x="9131" y="1983485"/>
                </a:lnTo>
                <a:lnTo>
                  <a:pt x="30818" y="1991475"/>
                </a:lnTo>
                <a:lnTo>
                  <a:pt x="73050" y="1992617"/>
                </a:lnTo>
                <a:lnTo>
                  <a:pt x="437375" y="1992617"/>
                </a:lnTo>
                <a:lnTo>
                  <a:pt x="479607" y="1991475"/>
                </a:lnTo>
                <a:lnTo>
                  <a:pt x="501294" y="1983485"/>
                </a:lnTo>
                <a:lnTo>
                  <a:pt x="509284" y="1961799"/>
                </a:lnTo>
                <a:lnTo>
                  <a:pt x="510425" y="1919566"/>
                </a:lnTo>
                <a:lnTo>
                  <a:pt x="510425" y="73063"/>
                </a:lnTo>
                <a:lnTo>
                  <a:pt x="509284" y="30823"/>
                </a:lnTo>
                <a:lnTo>
                  <a:pt x="501294" y="9132"/>
                </a:lnTo>
                <a:lnTo>
                  <a:pt x="479607" y="1141"/>
                </a:lnTo>
                <a:lnTo>
                  <a:pt x="437375" y="0"/>
                </a:lnTo>
                <a:close/>
              </a:path>
            </a:pathLst>
          </a:custGeom>
          <a:solidFill>
            <a:srgbClr val="0BA19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56" name="object 4"/>
          <p:cNvSpPr>
            <a:spLocks/>
          </p:cNvSpPr>
          <p:nvPr/>
        </p:nvSpPr>
        <p:spPr bwMode="auto">
          <a:xfrm>
            <a:off x="2779713" y="2101850"/>
            <a:ext cx="5907087" cy="371475"/>
          </a:xfrm>
          <a:custGeom>
            <a:avLst/>
            <a:gdLst>
              <a:gd name="T0" fmla="*/ 5832238 w 5907405"/>
              <a:gd name="T1" fmla="*/ 0 h 372744"/>
              <a:gd name="T2" fmla="*/ 73043 w 5907405"/>
              <a:gd name="T3" fmla="*/ 0 h 372744"/>
              <a:gd name="T4" fmla="*/ 30813 w 5907405"/>
              <a:gd name="T5" fmla="*/ 1121 h 372744"/>
              <a:gd name="T6" fmla="*/ 9132 w 5907405"/>
              <a:gd name="T7" fmla="*/ 8976 h 372744"/>
              <a:gd name="T8" fmla="*/ 1141 w 5907405"/>
              <a:gd name="T9" fmla="*/ 30297 h 372744"/>
              <a:gd name="T10" fmla="*/ 0 w 5907405"/>
              <a:gd name="T11" fmla="*/ 71815 h 372744"/>
              <a:gd name="T12" fmla="*/ 0 w 5907405"/>
              <a:gd name="T13" fmla="*/ 294465 h 372744"/>
              <a:gd name="T14" fmla="*/ 1141 w 5907405"/>
              <a:gd name="T15" fmla="*/ 335981 h 372744"/>
              <a:gd name="T16" fmla="*/ 9132 w 5907405"/>
              <a:gd name="T17" fmla="*/ 357303 h 372744"/>
              <a:gd name="T18" fmla="*/ 30813 w 5907405"/>
              <a:gd name="T19" fmla="*/ 365158 h 372744"/>
              <a:gd name="T20" fmla="*/ 73043 w 5907405"/>
              <a:gd name="T21" fmla="*/ 366280 h 372744"/>
              <a:gd name="T22" fmla="*/ 5832238 w 5907405"/>
              <a:gd name="T23" fmla="*/ 366280 h 372744"/>
              <a:gd name="T24" fmla="*/ 5874468 w 5907405"/>
              <a:gd name="T25" fmla="*/ 365158 h 372744"/>
              <a:gd name="T26" fmla="*/ 5896153 w 5907405"/>
              <a:gd name="T27" fmla="*/ 357303 h 372744"/>
              <a:gd name="T28" fmla="*/ 5904139 w 5907405"/>
              <a:gd name="T29" fmla="*/ 335981 h 372744"/>
              <a:gd name="T30" fmla="*/ 5905281 w 5907405"/>
              <a:gd name="T31" fmla="*/ 294465 h 372744"/>
              <a:gd name="T32" fmla="*/ 5905281 w 5907405"/>
              <a:gd name="T33" fmla="*/ 71815 h 372744"/>
              <a:gd name="T34" fmla="*/ 5904139 w 5907405"/>
              <a:gd name="T35" fmla="*/ 30297 h 372744"/>
              <a:gd name="T36" fmla="*/ 5896153 w 5907405"/>
              <a:gd name="T37" fmla="*/ 8976 h 372744"/>
              <a:gd name="T38" fmla="*/ 5874468 w 5907405"/>
              <a:gd name="T39" fmla="*/ 1121 h 372744"/>
              <a:gd name="T40" fmla="*/ 5832238 w 5907405"/>
              <a:gd name="T41" fmla="*/ 0 h 3727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07405" h="372744">
                <a:moveTo>
                  <a:pt x="5833808" y="0"/>
                </a:moveTo>
                <a:lnTo>
                  <a:pt x="73063" y="0"/>
                </a:lnTo>
                <a:lnTo>
                  <a:pt x="30823" y="1141"/>
                </a:lnTo>
                <a:lnTo>
                  <a:pt x="9132" y="9131"/>
                </a:lnTo>
                <a:lnTo>
                  <a:pt x="1141" y="30818"/>
                </a:lnTo>
                <a:lnTo>
                  <a:pt x="0" y="73050"/>
                </a:lnTo>
                <a:lnTo>
                  <a:pt x="0" y="299529"/>
                </a:lnTo>
                <a:lnTo>
                  <a:pt x="1141" y="341761"/>
                </a:lnTo>
                <a:lnTo>
                  <a:pt x="9132" y="363448"/>
                </a:lnTo>
                <a:lnTo>
                  <a:pt x="30823" y="371438"/>
                </a:lnTo>
                <a:lnTo>
                  <a:pt x="73063" y="372579"/>
                </a:lnTo>
                <a:lnTo>
                  <a:pt x="5833808" y="372579"/>
                </a:lnTo>
                <a:lnTo>
                  <a:pt x="5876048" y="371438"/>
                </a:lnTo>
                <a:lnTo>
                  <a:pt x="5897738" y="363448"/>
                </a:lnTo>
                <a:lnTo>
                  <a:pt x="5905729" y="341761"/>
                </a:lnTo>
                <a:lnTo>
                  <a:pt x="5906871" y="299529"/>
                </a:lnTo>
                <a:lnTo>
                  <a:pt x="5906871" y="73050"/>
                </a:lnTo>
                <a:lnTo>
                  <a:pt x="5905729" y="30818"/>
                </a:lnTo>
                <a:lnTo>
                  <a:pt x="5897738" y="9131"/>
                </a:lnTo>
                <a:lnTo>
                  <a:pt x="5876048" y="1141"/>
                </a:lnTo>
                <a:lnTo>
                  <a:pt x="5833808" y="0"/>
                </a:lnTo>
                <a:close/>
              </a:path>
            </a:pathLst>
          </a:custGeom>
          <a:solidFill>
            <a:srgbClr val="4B5F5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57" name="object 5"/>
          <p:cNvSpPr>
            <a:spLocks/>
          </p:cNvSpPr>
          <p:nvPr/>
        </p:nvSpPr>
        <p:spPr bwMode="auto">
          <a:xfrm>
            <a:off x="2787650" y="1150938"/>
            <a:ext cx="5899150" cy="871537"/>
          </a:xfrm>
          <a:custGeom>
            <a:avLst/>
            <a:gdLst>
              <a:gd name="T0" fmla="*/ 2948129 w 5899784"/>
              <a:gd name="T1" fmla="*/ 0 h 872489"/>
              <a:gd name="T2" fmla="*/ 0 w 5899784"/>
              <a:gd name="T3" fmla="*/ 867549 h 872489"/>
              <a:gd name="T4" fmla="*/ 5896272 w 5899784"/>
              <a:gd name="T5" fmla="*/ 867549 h 872489"/>
              <a:gd name="T6" fmla="*/ 2948129 w 5899784"/>
              <a:gd name="T7" fmla="*/ 0 h 8724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9784" h="872489">
                <a:moveTo>
                  <a:pt x="2949714" y="0"/>
                </a:moveTo>
                <a:lnTo>
                  <a:pt x="0" y="872299"/>
                </a:lnTo>
                <a:lnTo>
                  <a:pt x="5899442" y="872299"/>
                </a:lnTo>
                <a:lnTo>
                  <a:pt x="2949714" y="0"/>
                </a:lnTo>
                <a:close/>
              </a:path>
            </a:pathLst>
          </a:custGeom>
          <a:solidFill>
            <a:srgbClr val="008D6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58" name="object 6"/>
          <p:cNvSpPr>
            <a:spLocks/>
          </p:cNvSpPr>
          <p:nvPr/>
        </p:nvSpPr>
        <p:spPr bwMode="auto">
          <a:xfrm>
            <a:off x="2779713" y="2509838"/>
            <a:ext cx="5907087" cy="371475"/>
          </a:xfrm>
          <a:custGeom>
            <a:avLst/>
            <a:gdLst>
              <a:gd name="T0" fmla="*/ 5832238 w 5907405"/>
              <a:gd name="T1" fmla="*/ 0 h 372744"/>
              <a:gd name="T2" fmla="*/ 73043 w 5907405"/>
              <a:gd name="T3" fmla="*/ 0 h 372744"/>
              <a:gd name="T4" fmla="*/ 30813 w 5907405"/>
              <a:gd name="T5" fmla="*/ 1121 h 372744"/>
              <a:gd name="T6" fmla="*/ 9132 w 5907405"/>
              <a:gd name="T7" fmla="*/ 8976 h 372744"/>
              <a:gd name="T8" fmla="*/ 1141 w 5907405"/>
              <a:gd name="T9" fmla="*/ 30297 h 372744"/>
              <a:gd name="T10" fmla="*/ 0 w 5907405"/>
              <a:gd name="T11" fmla="*/ 71815 h 372744"/>
              <a:gd name="T12" fmla="*/ 0 w 5907405"/>
              <a:gd name="T13" fmla="*/ 294465 h 372744"/>
              <a:gd name="T14" fmla="*/ 1141 w 5907405"/>
              <a:gd name="T15" fmla="*/ 335981 h 372744"/>
              <a:gd name="T16" fmla="*/ 9132 w 5907405"/>
              <a:gd name="T17" fmla="*/ 357303 h 372744"/>
              <a:gd name="T18" fmla="*/ 30813 w 5907405"/>
              <a:gd name="T19" fmla="*/ 365158 h 372744"/>
              <a:gd name="T20" fmla="*/ 73043 w 5907405"/>
              <a:gd name="T21" fmla="*/ 366280 h 372744"/>
              <a:gd name="T22" fmla="*/ 5832238 w 5907405"/>
              <a:gd name="T23" fmla="*/ 366280 h 372744"/>
              <a:gd name="T24" fmla="*/ 5874468 w 5907405"/>
              <a:gd name="T25" fmla="*/ 365158 h 372744"/>
              <a:gd name="T26" fmla="*/ 5896153 w 5907405"/>
              <a:gd name="T27" fmla="*/ 357303 h 372744"/>
              <a:gd name="T28" fmla="*/ 5904139 w 5907405"/>
              <a:gd name="T29" fmla="*/ 335981 h 372744"/>
              <a:gd name="T30" fmla="*/ 5905281 w 5907405"/>
              <a:gd name="T31" fmla="*/ 294465 h 372744"/>
              <a:gd name="T32" fmla="*/ 5905281 w 5907405"/>
              <a:gd name="T33" fmla="*/ 71815 h 372744"/>
              <a:gd name="T34" fmla="*/ 5904139 w 5907405"/>
              <a:gd name="T35" fmla="*/ 30297 h 372744"/>
              <a:gd name="T36" fmla="*/ 5896153 w 5907405"/>
              <a:gd name="T37" fmla="*/ 8976 h 372744"/>
              <a:gd name="T38" fmla="*/ 5874468 w 5907405"/>
              <a:gd name="T39" fmla="*/ 1121 h 372744"/>
              <a:gd name="T40" fmla="*/ 5832238 w 5907405"/>
              <a:gd name="T41" fmla="*/ 0 h 3727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07405" h="372744">
                <a:moveTo>
                  <a:pt x="5833808" y="0"/>
                </a:moveTo>
                <a:lnTo>
                  <a:pt x="73063" y="0"/>
                </a:lnTo>
                <a:lnTo>
                  <a:pt x="30823" y="1141"/>
                </a:lnTo>
                <a:lnTo>
                  <a:pt x="9132" y="9131"/>
                </a:lnTo>
                <a:lnTo>
                  <a:pt x="1141" y="30818"/>
                </a:lnTo>
                <a:lnTo>
                  <a:pt x="0" y="73050"/>
                </a:lnTo>
                <a:lnTo>
                  <a:pt x="0" y="299529"/>
                </a:lnTo>
                <a:lnTo>
                  <a:pt x="1141" y="341761"/>
                </a:lnTo>
                <a:lnTo>
                  <a:pt x="9132" y="363448"/>
                </a:lnTo>
                <a:lnTo>
                  <a:pt x="30823" y="371438"/>
                </a:lnTo>
                <a:lnTo>
                  <a:pt x="73063" y="372579"/>
                </a:lnTo>
                <a:lnTo>
                  <a:pt x="5833808" y="372579"/>
                </a:lnTo>
                <a:lnTo>
                  <a:pt x="5876048" y="371438"/>
                </a:lnTo>
                <a:lnTo>
                  <a:pt x="5897738" y="363448"/>
                </a:lnTo>
                <a:lnTo>
                  <a:pt x="5905729" y="341761"/>
                </a:lnTo>
                <a:lnTo>
                  <a:pt x="5906871" y="299529"/>
                </a:lnTo>
                <a:lnTo>
                  <a:pt x="5906871" y="73050"/>
                </a:lnTo>
                <a:lnTo>
                  <a:pt x="5905729" y="30818"/>
                </a:lnTo>
                <a:lnTo>
                  <a:pt x="5897738" y="9131"/>
                </a:lnTo>
                <a:lnTo>
                  <a:pt x="5876048" y="1141"/>
                </a:lnTo>
                <a:lnTo>
                  <a:pt x="5833808" y="0"/>
                </a:lnTo>
                <a:close/>
              </a:path>
            </a:pathLst>
          </a:custGeom>
          <a:solidFill>
            <a:srgbClr val="4B5F5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59" name="object 7"/>
          <p:cNvSpPr>
            <a:spLocks/>
          </p:cNvSpPr>
          <p:nvPr/>
        </p:nvSpPr>
        <p:spPr bwMode="auto">
          <a:xfrm>
            <a:off x="2779713" y="2917825"/>
            <a:ext cx="5907087" cy="373063"/>
          </a:xfrm>
          <a:custGeom>
            <a:avLst/>
            <a:gdLst>
              <a:gd name="T0" fmla="*/ 5832238 w 5907405"/>
              <a:gd name="T1" fmla="*/ 0 h 372745"/>
              <a:gd name="T2" fmla="*/ 73043 w 5907405"/>
              <a:gd name="T3" fmla="*/ 0 h 372745"/>
              <a:gd name="T4" fmla="*/ 30813 w 5907405"/>
              <a:gd name="T5" fmla="*/ 1146 h 372745"/>
              <a:gd name="T6" fmla="*/ 9132 w 5907405"/>
              <a:gd name="T7" fmla="*/ 9171 h 372745"/>
              <a:gd name="T8" fmla="*/ 1141 w 5907405"/>
              <a:gd name="T9" fmla="*/ 30948 h 372745"/>
              <a:gd name="T10" fmla="*/ 0 w 5907405"/>
              <a:gd name="T11" fmla="*/ 73361 h 372745"/>
              <a:gd name="T12" fmla="*/ 0 w 5907405"/>
              <a:gd name="T13" fmla="*/ 300809 h 372745"/>
              <a:gd name="T14" fmla="*/ 1141 w 5907405"/>
              <a:gd name="T15" fmla="*/ 343222 h 372745"/>
              <a:gd name="T16" fmla="*/ 9132 w 5907405"/>
              <a:gd name="T17" fmla="*/ 365001 h 372745"/>
              <a:gd name="T18" fmla="*/ 30813 w 5907405"/>
              <a:gd name="T19" fmla="*/ 373025 h 372745"/>
              <a:gd name="T20" fmla="*/ 73043 w 5907405"/>
              <a:gd name="T21" fmla="*/ 374171 h 372745"/>
              <a:gd name="T22" fmla="*/ 5832238 w 5907405"/>
              <a:gd name="T23" fmla="*/ 374171 h 372745"/>
              <a:gd name="T24" fmla="*/ 5874468 w 5907405"/>
              <a:gd name="T25" fmla="*/ 373025 h 372745"/>
              <a:gd name="T26" fmla="*/ 5896153 w 5907405"/>
              <a:gd name="T27" fmla="*/ 365001 h 372745"/>
              <a:gd name="T28" fmla="*/ 5904139 w 5907405"/>
              <a:gd name="T29" fmla="*/ 343222 h 372745"/>
              <a:gd name="T30" fmla="*/ 5905281 w 5907405"/>
              <a:gd name="T31" fmla="*/ 300809 h 372745"/>
              <a:gd name="T32" fmla="*/ 5905281 w 5907405"/>
              <a:gd name="T33" fmla="*/ 73361 h 372745"/>
              <a:gd name="T34" fmla="*/ 5904139 w 5907405"/>
              <a:gd name="T35" fmla="*/ 30948 h 372745"/>
              <a:gd name="T36" fmla="*/ 5896153 w 5907405"/>
              <a:gd name="T37" fmla="*/ 9171 h 372745"/>
              <a:gd name="T38" fmla="*/ 5874468 w 5907405"/>
              <a:gd name="T39" fmla="*/ 1146 h 372745"/>
              <a:gd name="T40" fmla="*/ 5832238 w 5907405"/>
              <a:gd name="T41" fmla="*/ 0 h 3727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07405" h="372745">
                <a:moveTo>
                  <a:pt x="5833808" y="0"/>
                </a:moveTo>
                <a:lnTo>
                  <a:pt x="73063" y="0"/>
                </a:lnTo>
                <a:lnTo>
                  <a:pt x="30823" y="1141"/>
                </a:lnTo>
                <a:lnTo>
                  <a:pt x="9132" y="9131"/>
                </a:lnTo>
                <a:lnTo>
                  <a:pt x="1141" y="30818"/>
                </a:lnTo>
                <a:lnTo>
                  <a:pt x="0" y="73050"/>
                </a:lnTo>
                <a:lnTo>
                  <a:pt x="0" y="299529"/>
                </a:lnTo>
                <a:lnTo>
                  <a:pt x="1141" y="341761"/>
                </a:lnTo>
                <a:lnTo>
                  <a:pt x="9132" y="363448"/>
                </a:lnTo>
                <a:lnTo>
                  <a:pt x="30823" y="371438"/>
                </a:lnTo>
                <a:lnTo>
                  <a:pt x="73063" y="372579"/>
                </a:lnTo>
                <a:lnTo>
                  <a:pt x="5833808" y="372579"/>
                </a:lnTo>
                <a:lnTo>
                  <a:pt x="5876048" y="371438"/>
                </a:lnTo>
                <a:lnTo>
                  <a:pt x="5897738" y="363448"/>
                </a:lnTo>
                <a:lnTo>
                  <a:pt x="5905729" y="341761"/>
                </a:lnTo>
                <a:lnTo>
                  <a:pt x="5906871" y="299529"/>
                </a:lnTo>
                <a:lnTo>
                  <a:pt x="5906871" y="73050"/>
                </a:lnTo>
                <a:lnTo>
                  <a:pt x="5905729" y="30818"/>
                </a:lnTo>
                <a:lnTo>
                  <a:pt x="5897738" y="9131"/>
                </a:lnTo>
                <a:lnTo>
                  <a:pt x="5876048" y="1141"/>
                </a:lnTo>
                <a:lnTo>
                  <a:pt x="5833808" y="0"/>
                </a:lnTo>
                <a:close/>
              </a:path>
            </a:pathLst>
          </a:custGeom>
          <a:solidFill>
            <a:srgbClr val="4B5F5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60" name="object 8"/>
          <p:cNvSpPr>
            <a:spLocks/>
          </p:cNvSpPr>
          <p:nvPr/>
        </p:nvSpPr>
        <p:spPr bwMode="auto">
          <a:xfrm>
            <a:off x="2779713" y="3379788"/>
            <a:ext cx="1931987" cy="785812"/>
          </a:xfrm>
          <a:custGeom>
            <a:avLst/>
            <a:gdLst>
              <a:gd name="T0" fmla="*/ 1854833 w 1932939"/>
              <a:gd name="T1" fmla="*/ 0 h 787400"/>
              <a:gd name="T2" fmla="*/ 72883 w 1932939"/>
              <a:gd name="T3" fmla="*/ 0 h 787400"/>
              <a:gd name="T4" fmla="*/ 30748 w 1932939"/>
              <a:gd name="T5" fmla="*/ 1131 h 787400"/>
              <a:gd name="T6" fmla="*/ 9112 w 1932939"/>
              <a:gd name="T7" fmla="*/ 9041 h 787400"/>
              <a:gd name="T8" fmla="*/ 1136 w 1932939"/>
              <a:gd name="T9" fmla="*/ 30508 h 787400"/>
              <a:gd name="T10" fmla="*/ 0 w 1932939"/>
              <a:gd name="T11" fmla="*/ 72317 h 787400"/>
              <a:gd name="T12" fmla="*/ 0 w 1932939"/>
              <a:gd name="T13" fmla="*/ 706824 h 787400"/>
              <a:gd name="T14" fmla="*/ 1136 w 1932939"/>
              <a:gd name="T15" fmla="*/ 748645 h 787400"/>
              <a:gd name="T16" fmla="*/ 9112 w 1932939"/>
              <a:gd name="T17" fmla="*/ 770122 h 787400"/>
              <a:gd name="T18" fmla="*/ 30748 w 1932939"/>
              <a:gd name="T19" fmla="*/ 778034 h 787400"/>
              <a:gd name="T20" fmla="*/ 72883 w 1932939"/>
              <a:gd name="T21" fmla="*/ 779164 h 787400"/>
              <a:gd name="T22" fmla="*/ 1854833 w 1932939"/>
              <a:gd name="T23" fmla="*/ 779164 h 787400"/>
              <a:gd name="T24" fmla="*/ 1896960 w 1932939"/>
              <a:gd name="T25" fmla="*/ 778034 h 787400"/>
              <a:gd name="T26" fmla="*/ 1918595 w 1932939"/>
              <a:gd name="T27" fmla="*/ 770122 h 787400"/>
              <a:gd name="T28" fmla="*/ 1926564 w 1932939"/>
              <a:gd name="T29" fmla="*/ 748645 h 787400"/>
              <a:gd name="T30" fmla="*/ 1927703 w 1932939"/>
              <a:gd name="T31" fmla="*/ 706824 h 787400"/>
              <a:gd name="T32" fmla="*/ 1927703 w 1932939"/>
              <a:gd name="T33" fmla="*/ 72317 h 787400"/>
              <a:gd name="T34" fmla="*/ 1926564 w 1932939"/>
              <a:gd name="T35" fmla="*/ 30508 h 787400"/>
              <a:gd name="T36" fmla="*/ 1918595 w 1932939"/>
              <a:gd name="T37" fmla="*/ 9041 h 787400"/>
              <a:gd name="T38" fmla="*/ 1896960 w 1932939"/>
              <a:gd name="T39" fmla="*/ 1131 h 787400"/>
              <a:gd name="T40" fmla="*/ 1854833 w 1932939"/>
              <a:gd name="T41" fmla="*/ 0 h 787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2939" h="787400">
                <a:moveTo>
                  <a:pt x="1859407" y="0"/>
                </a:moveTo>
                <a:lnTo>
                  <a:pt x="73063" y="0"/>
                </a:lnTo>
                <a:lnTo>
                  <a:pt x="30823" y="1141"/>
                </a:lnTo>
                <a:lnTo>
                  <a:pt x="9132" y="9131"/>
                </a:lnTo>
                <a:lnTo>
                  <a:pt x="1141" y="30818"/>
                </a:lnTo>
                <a:lnTo>
                  <a:pt x="0" y="73050"/>
                </a:lnTo>
                <a:lnTo>
                  <a:pt x="0" y="713994"/>
                </a:lnTo>
                <a:lnTo>
                  <a:pt x="1141" y="756240"/>
                </a:lnTo>
                <a:lnTo>
                  <a:pt x="9132" y="777935"/>
                </a:lnTo>
                <a:lnTo>
                  <a:pt x="30823" y="785927"/>
                </a:lnTo>
                <a:lnTo>
                  <a:pt x="73063" y="787069"/>
                </a:lnTo>
                <a:lnTo>
                  <a:pt x="1859407" y="787069"/>
                </a:lnTo>
                <a:lnTo>
                  <a:pt x="1901639" y="785927"/>
                </a:lnTo>
                <a:lnTo>
                  <a:pt x="1923326" y="777935"/>
                </a:lnTo>
                <a:lnTo>
                  <a:pt x="1931315" y="756240"/>
                </a:lnTo>
                <a:lnTo>
                  <a:pt x="1932457" y="713994"/>
                </a:lnTo>
                <a:lnTo>
                  <a:pt x="1932457" y="73050"/>
                </a:lnTo>
                <a:lnTo>
                  <a:pt x="1931315" y="30818"/>
                </a:lnTo>
                <a:lnTo>
                  <a:pt x="1923326" y="9131"/>
                </a:lnTo>
                <a:lnTo>
                  <a:pt x="1901639" y="1141"/>
                </a:lnTo>
                <a:lnTo>
                  <a:pt x="1859407" y="0"/>
                </a:lnTo>
                <a:close/>
              </a:path>
            </a:pathLst>
          </a:custGeom>
          <a:solidFill>
            <a:srgbClr val="98397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61" name="object 9"/>
          <p:cNvSpPr>
            <a:spLocks/>
          </p:cNvSpPr>
          <p:nvPr/>
        </p:nvSpPr>
        <p:spPr bwMode="auto">
          <a:xfrm>
            <a:off x="4767263" y="3379788"/>
            <a:ext cx="1931987" cy="785812"/>
          </a:xfrm>
          <a:custGeom>
            <a:avLst/>
            <a:gdLst>
              <a:gd name="T0" fmla="*/ 1854828 w 1932940"/>
              <a:gd name="T1" fmla="*/ 0 h 787400"/>
              <a:gd name="T2" fmla="*/ 72883 w 1932940"/>
              <a:gd name="T3" fmla="*/ 0 h 787400"/>
              <a:gd name="T4" fmla="*/ 30748 w 1932940"/>
              <a:gd name="T5" fmla="*/ 1131 h 787400"/>
              <a:gd name="T6" fmla="*/ 9111 w 1932940"/>
              <a:gd name="T7" fmla="*/ 9041 h 787400"/>
              <a:gd name="T8" fmla="*/ 1136 w 1932940"/>
              <a:gd name="T9" fmla="*/ 30508 h 787400"/>
              <a:gd name="T10" fmla="*/ 0 w 1932940"/>
              <a:gd name="T11" fmla="*/ 72317 h 787400"/>
              <a:gd name="T12" fmla="*/ 0 w 1932940"/>
              <a:gd name="T13" fmla="*/ 706824 h 787400"/>
              <a:gd name="T14" fmla="*/ 1136 w 1932940"/>
              <a:gd name="T15" fmla="*/ 748645 h 787400"/>
              <a:gd name="T16" fmla="*/ 9111 w 1932940"/>
              <a:gd name="T17" fmla="*/ 770122 h 787400"/>
              <a:gd name="T18" fmla="*/ 30748 w 1932940"/>
              <a:gd name="T19" fmla="*/ 778034 h 787400"/>
              <a:gd name="T20" fmla="*/ 72883 w 1932940"/>
              <a:gd name="T21" fmla="*/ 779164 h 787400"/>
              <a:gd name="T22" fmla="*/ 1854828 w 1932940"/>
              <a:gd name="T23" fmla="*/ 779164 h 787400"/>
              <a:gd name="T24" fmla="*/ 1896955 w 1932940"/>
              <a:gd name="T25" fmla="*/ 778034 h 787400"/>
              <a:gd name="T26" fmla="*/ 1918590 w 1932940"/>
              <a:gd name="T27" fmla="*/ 770122 h 787400"/>
              <a:gd name="T28" fmla="*/ 1926559 w 1932940"/>
              <a:gd name="T29" fmla="*/ 748645 h 787400"/>
              <a:gd name="T30" fmla="*/ 1927698 w 1932940"/>
              <a:gd name="T31" fmla="*/ 706824 h 787400"/>
              <a:gd name="T32" fmla="*/ 1927698 w 1932940"/>
              <a:gd name="T33" fmla="*/ 72317 h 787400"/>
              <a:gd name="T34" fmla="*/ 1926559 w 1932940"/>
              <a:gd name="T35" fmla="*/ 30508 h 787400"/>
              <a:gd name="T36" fmla="*/ 1918590 w 1932940"/>
              <a:gd name="T37" fmla="*/ 9041 h 787400"/>
              <a:gd name="T38" fmla="*/ 1896955 w 1932940"/>
              <a:gd name="T39" fmla="*/ 1131 h 787400"/>
              <a:gd name="T40" fmla="*/ 1854828 w 1932940"/>
              <a:gd name="T41" fmla="*/ 0 h 787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2940" h="787400">
                <a:moveTo>
                  <a:pt x="1859407" y="0"/>
                </a:moveTo>
                <a:lnTo>
                  <a:pt x="73063" y="0"/>
                </a:lnTo>
                <a:lnTo>
                  <a:pt x="30823" y="1141"/>
                </a:lnTo>
                <a:lnTo>
                  <a:pt x="9132" y="9131"/>
                </a:lnTo>
                <a:lnTo>
                  <a:pt x="1141" y="30818"/>
                </a:lnTo>
                <a:lnTo>
                  <a:pt x="0" y="73050"/>
                </a:lnTo>
                <a:lnTo>
                  <a:pt x="0" y="713994"/>
                </a:lnTo>
                <a:lnTo>
                  <a:pt x="1141" y="756240"/>
                </a:lnTo>
                <a:lnTo>
                  <a:pt x="9132" y="777935"/>
                </a:lnTo>
                <a:lnTo>
                  <a:pt x="30823" y="785927"/>
                </a:lnTo>
                <a:lnTo>
                  <a:pt x="73063" y="787069"/>
                </a:lnTo>
                <a:lnTo>
                  <a:pt x="1859407" y="787069"/>
                </a:lnTo>
                <a:lnTo>
                  <a:pt x="1901639" y="785927"/>
                </a:lnTo>
                <a:lnTo>
                  <a:pt x="1923326" y="777935"/>
                </a:lnTo>
                <a:lnTo>
                  <a:pt x="1931315" y="756240"/>
                </a:lnTo>
                <a:lnTo>
                  <a:pt x="1932457" y="713994"/>
                </a:lnTo>
                <a:lnTo>
                  <a:pt x="1932457" y="73050"/>
                </a:lnTo>
                <a:lnTo>
                  <a:pt x="1931315" y="30818"/>
                </a:lnTo>
                <a:lnTo>
                  <a:pt x="1923326" y="9131"/>
                </a:lnTo>
                <a:lnTo>
                  <a:pt x="1901639" y="1141"/>
                </a:lnTo>
                <a:lnTo>
                  <a:pt x="1859407" y="0"/>
                </a:lnTo>
                <a:close/>
              </a:path>
            </a:pathLst>
          </a:custGeom>
          <a:solidFill>
            <a:srgbClr val="EA751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62" name="object 10"/>
          <p:cNvSpPr>
            <a:spLocks/>
          </p:cNvSpPr>
          <p:nvPr/>
        </p:nvSpPr>
        <p:spPr bwMode="auto">
          <a:xfrm>
            <a:off x="6754813" y="3379788"/>
            <a:ext cx="1931987" cy="785812"/>
          </a:xfrm>
          <a:custGeom>
            <a:avLst/>
            <a:gdLst>
              <a:gd name="T0" fmla="*/ 1854828 w 1932940"/>
              <a:gd name="T1" fmla="*/ 0 h 787400"/>
              <a:gd name="T2" fmla="*/ 72883 w 1932940"/>
              <a:gd name="T3" fmla="*/ 0 h 787400"/>
              <a:gd name="T4" fmla="*/ 30748 w 1932940"/>
              <a:gd name="T5" fmla="*/ 1131 h 787400"/>
              <a:gd name="T6" fmla="*/ 9111 w 1932940"/>
              <a:gd name="T7" fmla="*/ 9041 h 787400"/>
              <a:gd name="T8" fmla="*/ 1136 w 1932940"/>
              <a:gd name="T9" fmla="*/ 30508 h 787400"/>
              <a:gd name="T10" fmla="*/ 0 w 1932940"/>
              <a:gd name="T11" fmla="*/ 72317 h 787400"/>
              <a:gd name="T12" fmla="*/ 0 w 1932940"/>
              <a:gd name="T13" fmla="*/ 706824 h 787400"/>
              <a:gd name="T14" fmla="*/ 1136 w 1932940"/>
              <a:gd name="T15" fmla="*/ 748645 h 787400"/>
              <a:gd name="T16" fmla="*/ 9111 w 1932940"/>
              <a:gd name="T17" fmla="*/ 770122 h 787400"/>
              <a:gd name="T18" fmla="*/ 30748 w 1932940"/>
              <a:gd name="T19" fmla="*/ 778034 h 787400"/>
              <a:gd name="T20" fmla="*/ 72883 w 1932940"/>
              <a:gd name="T21" fmla="*/ 779164 h 787400"/>
              <a:gd name="T22" fmla="*/ 1854828 w 1932940"/>
              <a:gd name="T23" fmla="*/ 779164 h 787400"/>
              <a:gd name="T24" fmla="*/ 1896955 w 1932940"/>
              <a:gd name="T25" fmla="*/ 778034 h 787400"/>
              <a:gd name="T26" fmla="*/ 1918590 w 1932940"/>
              <a:gd name="T27" fmla="*/ 770122 h 787400"/>
              <a:gd name="T28" fmla="*/ 1926559 w 1932940"/>
              <a:gd name="T29" fmla="*/ 748645 h 787400"/>
              <a:gd name="T30" fmla="*/ 1927698 w 1932940"/>
              <a:gd name="T31" fmla="*/ 706824 h 787400"/>
              <a:gd name="T32" fmla="*/ 1927698 w 1932940"/>
              <a:gd name="T33" fmla="*/ 72317 h 787400"/>
              <a:gd name="T34" fmla="*/ 1926559 w 1932940"/>
              <a:gd name="T35" fmla="*/ 30508 h 787400"/>
              <a:gd name="T36" fmla="*/ 1918590 w 1932940"/>
              <a:gd name="T37" fmla="*/ 9041 h 787400"/>
              <a:gd name="T38" fmla="*/ 1896955 w 1932940"/>
              <a:gd name="T39" fmla="*/ 1131 h 787400"/>
              <a:gd name="T40" fmla="*/ 1854828 w 1932940"/>
              <a:gd name="T41" fmla="*/ 0 h 787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2940" h="787400">
                <a:moveTo>
                  <a:pt x="1859407" y="0"/>
                </a:moveTo>
                <a:lnTo>
                  <a:pt x="73063" y="0"/>
                </a:lnTo>
                <a:lnTo>
                  <a:pt x="30823" y="1141"/>
                </a:lnTo>
                <a:lnTo>
                  <a:pt x="9132" y="9131"/>
                </a:lnTo>
                <a:lnTo>
                  <a:pt x="1141" y="30818"/>
                </a:lnTo>
                <a:lnTo>
                  <a:pt x="0" y="73050"/>
                </a:lnTo>
                <a:lnTo>
                  <a:pt x="0" y="713994"/>
                </a:lnTo>
                <a:lnTo>
                  <a:pt x="1141" y="756240"/>
                </a:lnTo>
                <a:lnTo>
                  <a:pt x="9132" y="777935"/>
                </a:lnTo>
                <a:lnTo>
                  <a:pt x="30823" y="785927"/>
                </a:lnTo>
                <a:lnTo>
                  <a:pt x="73063" y="787069"/>
                </a:lnTo>
                <a:lnTo>
                  <a:pt x="1859407" y="787069"/>
                </a:lnTo>
                <a:lnTo>
                  <a:pt x="1901639" y="785927"/>
                </a:lnTo>
                <a:lnTo>
                  <a:pt x="1923326" y="777935"/>
                </a:lnTo>
                <a:lnTo>
                  <a:pt x="1931315" y="756240"/>
                </a:lnTo>
                <a:lnTo>
                  <a:pt x="1932457" y="713994"/>
                </a:lnTo>
                <a:lnTo>
                  <a:pt x="1932457" y="73050"/>
                </a:lnTo>
                <a:lnTo>
                  <a:pt x="1931315" y="30818"/>
                </a:lnTo>
                <a:lnTo>
                  <a:pt x="1923326" y="9131"/>
                </a:lnTo>
                <a:lnTo>
                  <a:pt x="1901639" y="1141"/>
                </a:lnTo>
                <a:lnTo>
                  <a:pt x="1859407" y="0"/>
                </a:lnTo>
                <a:close/>
              </a:path>
            </a:pathLst>
          </a:custGeom>
          <a:solidFill>
            <a:srgbClr val="0087B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63" name="object 11"/>
          <p:cNvSpPr>
            <a:spLocks/>
          </p:cNvSpPr>
          <p:nvPr/>
        </p:nvSpPr>
        <p:spPr bwMode="auto">
          <a:xfrm>
            <a:off x="457200" y="3363913"/>
            <a:ext cx="511175" cy="798512"/>
          </a:xfrm>
          <a:custGeom>
            <a:avLst/>
            <a:gdLst>
              <a:gd name="T0" fmla="*/ 440102 w 510540"/>
              <a:gd name="T1" fmla="*/ 0 h 799464"/>
              <a:gd name="T2" fmla="*/ 73505 w 510540"/>
              <a:gd name="T3" fmla="*/ 0 h 799464"/>
              <a:gd name="T4" fmla="*/ 31009 w 510540"/>
              <a:gd name="T5" fmla="*/ 1136 h 799464"/>
              <a:gd name="T6" fmla="*/ 9186 w 510540"/>
              <a:gd name="T7" fmla="*/ 9076 h 799464"/>
              <a:gd name="T8" fmla="*/ 1146 w 510540"/>
              <a:gd name="T9" fmla="*/ 30633 h 799464"/>
              <a:gd name="T10" fmla="*/ 0 w 510540"/>
              <a:gd name="T11" fmla="*/ 72615 h 799464"/>
              <a:gd name="T12" fmla="*/ 0 w 510540"/>
              <a:gd name="T13" fmla="*/ 721533 h 799464"/>
              <a:gd name="T14" fmla="*/ 1146 w 510540"/>
              <a:gd name="T15" fmla="*/ 763513 h 799464"/>
              <a:gd name="T16" fmla="*/ 9186 w 510540"/>
              <a:gd name="T17" fmla="*/ 785072 h 799464"/>
              <a:gd name="T18" fmla="*/ 31009 w 510540"/>
              <a:gd name="T19" fmla="*/ 793013 h 799464"/>
              <a:gd name="T20" fmla="*/ 73505 w 510540"/>
              <a:gd name="T21" fmla="*/ 794148 h 799464"/>
              <a:gd name="T22" fmla="*/ 440102 w 510540"/>
              <a:gd name="T23" fmla="*/ 794148 h 799464"/>
              <a:gd name="T24" fmla="*/ 482598 w 510540"/>
              <a:gd name="T25" fmla="*/ 793013 h 799464"/>
              <a:gd name="T26" fmla="*/ 504420 w 510540"/>
              <a:gd name="T27" fmla="*/ 785072 h 799464"/>
              <a:gd name="T28" fmla="*/ 512459 w 510540"/>
              <a:gd name="T29" fmla="*/ 763513 h 799464"/>
              <a:gd name="T30" fmla="*/ 513607 w 510540"/>
              <a:gd name="T31" fmla="*/ 721533 h 799464"/>
              <a:gd name="T32" fmla="*/ 513607 w 510540"/>
              <a:gd name="T33" fmla="*/ 72615 h 799464"/>
              <a:gd name="T34" fmla="*/ 512459 w 510540"/>
              <a:gd name="T35" fmla="*/ 30633 h 799464"/>
              <a:gd name="T36" fmla="*/ 504420 w 510540"/>
              <a:gd name="T37" fmla="*/ 9076 h 799464"/>
              <a:gd name="T38" fmla="*/ 482598 w 510540"/>
              <a:gd name="T39" fmla="*/ 1136 h 799464"/>
              <a:gd name="T40" fmla="*/ 440102 w 510540"/>
              <a:gd name="T41" fmla="*/ 0 h 7994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0540" h="799464">
                <a:moveTo>
                  <a:pt x="437375" y="0"/>
                </a:moveTo>
                <a:lnTo>
                  <a:pt x="73050" y="0"/>
                </a:lnTo>
                <a:lnTo>
                  <a:pt x="30818" y="1141"/>
                </a:lnTo>
                <a:lnTo>
                  <a:pt x="9131" y="9131"/>
                </a:lnTo>
                <a:lnTo>
                  <a:pt x="1141" y="30818"/>
                </a:lnTo>
                <a:lnTo>
                  <a:pt x="0" y="73050"/>
                </a:lnTo>
                <a:lnTo>
                  <a:pt x="0" y="725843"/>
                </a:lnTo>
                <a:lnTo>
                  <a:pt x="1141" y="768075"/>
                </a:lnTo>
                <a:lnTo>
                  <a:pt x="9131" y="789762"/>
                </a:lnTo>
                <a:lnTo>
                  <a:pt x="30818" y="797752"/>
                </a:lnTo>
                <a:lnTo>
                  <a:pt x="73050" y="798893"/>
                </a:lnTo>
                <a:lnTo>
                  <a:pt x="437375" y="798893"/>
                </a:lnTo>
                <a:lnTo>
                  <a:pt x="479607" y="797752"/>
                </a:lnTo>
                <a:lnTo>
                  <a:pt x="501294" y="789762"/>
                </a:lnTo>
                <a:lnTo>
                  <a:pt x="509284" y="768075"/>
                </a:lnTo>
                <a:lnTo>
                  <a:pt x="510425" y="725843"/>
                </a:lnTo>
                <a:lnTo>
                  <a:pt x="510425" y="73050"/>
                </a:lnTo>
                <a:lnTo>
                  <a:pt x="509284" y="30818"/>
                </a:lnTo>
                <a:lnTo>
                  <a:pt x="501294" y="9131"/>
                </a:lnTo>
                <a:lnTo>
                  <a:pt x="479607" y="1141"/>
                </a:lnTo>
                <a:lnTo>
                  <a:pt x="437375" y="0"/>
                </a:lnTo>
                <a:close/>
              </a:path>
            </a:pathLst>
          </a:custGeom>
          <a:solidFill>
            <a:srgbClr val="68686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64" name="object 12"/>
          <p:cNvSpPr>
            <a:spLocks/>
          </p:cNvSpPr>
          <p:nvPr/>
        </p:nvSpPr>
        <p:spPr bwMode="auto">
          <a:xfrm>
            <a:off x="1009650" y="2917825"/>
            <a:ext cx="1719263" cy="373063"/>
          </a:xfrm>
          <a:custGeom>
            <a:avLst/>
            <a:gdLst>
              <a:gd name="T0" fmla="*/ 1452251 w 1719580"/>
              <a:gd name="T1" fmla="*/ 0 h 372745"/>
              <a:gd name="T2" fmla="*/ 72985 w 1719580"/>
              <a:gd name="T3" fmla="*/ 0 h 372745"/>
              <a:gd name="T4" fmla="*/ 30788 w 1719580"/>
              <a:gd name="T5" fmla="*/ 1146 h 372745"/>
              <a:gd name="T6" fmla="*/ 9121 w 1719580"/>
              <a:gd name="T7" fmla="*/ 9171 h 372745"/>
              <a:gd name="T8" fmla="*/ 1141 w 1719580"/>
              <a:gd name="T9" fmla="*/ 30948 h 372745"/>
              <a:gd name="T10" fmla="*/ 0 w 1719580"/>
              <a:gd name="T11" fmla="*/ 73361 h 372745"/>
              <a:gd name="T12" fmla="*/ 0 w 1719580"/>
              <a:gd name="T13" fmla="*/ 300809 h 372745"/>
              <a:gd name="T14" fmla="*/ 1141 w 1719580"/>
              <a:gd name="T15" fmla="*/ 343230 h 372745"/>
              <a:gd name="T16" fmla="*/ 9121 w 1719580"/>
              <a:gd name="T17" fmla="*/ 365012 h 372745"/>
              <a:gd name="T18" fmla="*/ 30788 w 1719580"/>
              <a:gd name="T19" fmla="*/ 373037 h 372745"/>
              <a:gd name="T20" fmla="*/ 72985 w 1719580"/>
              <a:gd name="T21" fmla="*/ 374184 h 372745"/>
              <a:gd name="T22" fmla="*/ 1452251 w 1719580"/>
              <a:gd name="T23" fmla="*/ 374184 h 372745"/>
              <a:gd name="T24" fmla="*/ 1494443 w 1719580"/>
              <a:gd name="T25" fmla="*/ 373037 h 372745"/>
              <a:gd name="T26" fmla="*/ 1516110 w 1719580"/>
              <a:gd name="T27" fmla="*/ 365012 h 372745"/>
              <a:gd name="T28" fmla="*/ 1524095 w 1719580"/>
              <a:gd name="T29" fmla="*/ 343230 h 372745"/>
              <a:gd name="T30" fmla="*/ 1525236 w 1719580"/>
              <a:gd name="T31" fmla="*/ 300809 h 372745"/>
              <a:gd name="T32" fmla="*/ 1525236 w 1719580"/>
              <a:gd name="T33" fmla="*/ 239780 h 372745"/>
              <a:gd name="T34" fmla="*/ 1717995 w 1719580"/>
              <a:gd name="T35" fmla="*/ 187462 h 372745"/>
              <a:gd name="T36" fmla="*/ 1525236 w 1719580"/>
              <a:gd name="T37" fmla="*/ 135144 h 372745"/>
              <a:gd name="T38" fmla="*/ 1525236 w 1719580"/>
              <a:gd name="T39" fmla="*/ 73361 h 372745"/>
              <a:gd name="T40" fmla="*/ 1524095 w 1719580"/>
              <a:gd name="T41" fmla="*/ 30948 h 372745"/>
              <a:gd name="T42" fmla="*/ 1516110 w 1719580"/>
              <a:gd name="T43" fmla="*/ 9171 h 372745"/>
              <a:gd name="T44" fmla="*/ 1494443 w 1719580"/>
              <a:gd name="T45" fmla="*/ 1146 h 372745"/>
              <a:gd name="T46" fmla="*/ 1452251 w 1719580"/>
              <a:gd name="T47" fmla="*/ 0 h 3727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19580" h="372745">
                <a:moveTo>
                  <a:pt x="1453591" y="0"/>
                </a:moveTo>
                <a:lnTo>
                  <a:pt x="73050" y="0"/>
                </a:lnTo>
                <a:lnTo>
                  <a:pt x="30818" y="1141"/>
                </a:lnTo>
                <a:lnTo>
                  <a:pt x="9131" y="9131"/>
                </a:lnTo>
                <a:lnTo>
                  <a:pt x="1141" y="30818"/>
                </a:lnTo>
                <a:lnTo>
                  <a:pt x="0" y="73050"/>
                </a:lnTo>
                <a:lnTo>
                  <a:pt x="0" y="299529"/>
                </a:lnTo>
                <a:lnTo>
                  <a:pt x="1141" y="341769"/>
                </a:lnTo>
                <a:lnTo>
                  <a:pt x="9131" y="363459"/>
                </a:lnTo>
                <a:lnTo>
                  <a:pt x="30818" y="371450"/>
                </a:lnTo>
                <a:lnTo>
                  <a:pt x="73050" y="372592"/>
                </a:lnTo>
                <a:lnTo>
                  <a:pt x="1453591" y="372592"/>
                </a:lnTo>
                <a:lnTo>
                  <a:pt x="1495823" y="371450"/>
                </a:lnTo>
                <a:lnTo>
                  <a:pt x="1517510" y="363459"/>
                </a:lnTo>
                <a:lnTo>
                  <a:pt x="1525500" y="341769"/>
                </a:lnTo>
                <a:lnTo>
                  <a:pt x="1526641" y="299529"/>
                </a:lnTo>
                <a:lnTo>
                  <a:pt x="1526641" y="238760"/>
                </a:lnTo>
                <a:lnTo>
                  <a:pt x="1719580" y="186664"/>
                </a:lnTo>
                <a:lnTo>
                  <a:pt x="1526641" y="134569"/>
                </a:lnTo>
                <a:lnTo>
                  <a:pt x="1526641" y="73050"/>
                </a:lnTo>
                <a:lnTo>
                  <a:pt x="1525500" y="30818"/>
                </a:lnTo>
                <a:lnTo>
                  <a:pt x="1517510" y="9131"/>
                </a:lnTo>
                <a:lnTo>
                  <a:pt x="1495823" y="1141"/>
                </a:lnTo>
                <a:lnTo>
                  <a:pt x="1453591" y="0"/>
                </a:lnTo>
                <a:close/>
              </a:path>
            </a:pathLst>
          </a:custGeom>
          <a:solidFill>
            <a:srgbClr val="B4D9D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65" name="object 13"/>
          <p:cNvSpPr>
            <a:spLocks/>
          </p:cNvSpPr>
          <p:nvPr/>
        </p:nvSpPr>
        <p:spPr bwMode="auto">
          <a:xfrm>
            <a:off x="1009650" y="3379788"/>
            <a:ext cx="1719263" cy="782637"/>
          </a:xfrm>
          <a:custGeom>
            <a:avLst/>
            <a:gdLst>
              <a:gd name="T0" fmla="*/ 1452251 w 1719580"/>
              <a:gd name="T1" fmla="*/ 0 h 782320"/>
              <a:gd name="T2" fmla="*/ 72985 w 1719580"/>
              <a:gd name="T3" fmla="*/ 0 h 782320"/>
              <a:gd name="T4" fmla="*/ 30788 w 1719580"/>
              <a:gd name="T5" fmla="*/ 1141 h 782320"/>
              <a:gd name="T6" fmla="*/ 9121 w 1719580"/>
              <a:gd name="T7" fmla="*/ 9151 h 782320"/>
              <a:gd name="T8" fmla="*/ 1141 w 1719580"/>
              <a:gd name="T9" fmla="*/ 30880 h 782320"/>
              <a:gd name="T10" fmla="*/ 0 w 1719580"/>
              <a:gd name="T11" fmla="*/ 73200 h 782320"/>
              <a:gd name="T12" fmla="*/ 0 w 1719580"/>
              <a:gd name="T13" fmla="*/ 710453 h 782320"/>
              <a:gd name="T14" fmla="*/ 1141 w 1719580"/>
              <a:gd name="T15" fmla="*/ 752779 h 782320"/>
              <a:gd name="T16" fmla="*/ 9121 w 1719580"/>
              <a:gd name="T17" fmla="*/ 774512 h 782320"/>
              <a:gd name="T18" fmla="*/ 30788 w 1719580"/>
              <a:gd name="T19" fmla="*/ 782521 h 782320"/>
              <a:gd name="T20" fmla="*/ 72985 w 1719580"/>
              <a:gd name="T21" fmla="*/ 783663 h 782320"/>
              <a:gd name="T22" fmla="*/ 1452251 w 1719580"/>
              <a:gd name="T23" fmla="*/ 783663 h 782320"/>
              <a:gd name="T24" fmla="*/ 1494443 w 1719580"/>
              <a:gd name="T25" fmla="*/ 782521 h 782320"/>
              <a:gd name="T26" fmla="*/ 1516110 w 1719580"/>
              <a:gd name="T27" fmla="*/ 774512 h 782320"/>
              <a:gd name="T28" fmla="*/ 1524095 w 1719580"/>
              <a:gd name="T29" fmla="*/ 752779 h 782320"/>
              <a:gd name="T30" fmla="*/ 1525236 w 1719580"/>
              <a:gd name="T31" fmla="*/ 710453 h 782320"/>
              <a:gd name="T32" fmla="*/ 1525236 w 1719580"/>
              <a:gd name="T33" fmla="*/ 437130 h 782320"/>
              <a:gd name="T34" fmla="*/ 1717995 w 1719580"/>
              <a:gd name="T35" fmla="*/ 384929 h 782320"/>
              <a:gd name="T36" fmla="*/ 1525236 w 1719580"/>
              <a:gd name="T37" fmla="*/ 332729 h 782320"/>
              <a:gd name="T38" fmla="*/ 1525236 w 1719580"/>
              <a:gd name="T39" fmla="*/ 73200 h 782320"/>
              <a:gd name="T40" fmla="*/ 1524095 w 1719580"/>
              <a:gd name="T41" fmla="*/ 30880 h 782320"/>
              <a:gd name="T42" fmla="*/ 1516110 w 1719580"/>
              <a:gd name="T43" fmla="*/ 9151 h 782320"/>
              <a:gd name="T44" fmla="*/ 1494443 w 1719580"/>
              <a:gd name="T45" fmla="*/ 1141 h 782320"/>
              <a:gd name="T46" fmla="*/ 1452251 w 1719580"/>
              <a:gd name="T47" fmla="*/ 0 h 7823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19580" h="782320">
                <a:moveTo>
                  <a:pt x="1453591" y="0"/>
                </a:moveTo>
                <a:lnTo>
                  <a:pt x="73050" y="0"/>
                </a:lnTo>
                <a:lnTo>
                  <a:pt x="30818" y="1141"/>
                </a:lnTo>
                <a:lnTo>
                  <a:pt x="9131" y="9131"/>
                </a:lnTo>
                <a:lnTo>
                  <a:pt x="1141" y="30818"/>
                </a:lnTo>
                <a:lnTo>
                  <a:pt x="0" y="73050"/>
                </a:lnTo>
                <a:lnTo>
                  <a:pt x="0" y="709015"/>
                </a:lnTo>
                <a:lnTo>
                  <a:pt x="1141" y="751255"/>
                </a:lnTo>
                <a:lnTo>
                  <a:pt x="9131" y="772945"/>
                </a:lnTo>
                <a:lnTo>
                  <a:pt x="30818" y="780937"/>
                </a:lnTo>
                <a:lnTo>
                  <a:pt x="73050" y="782078"/>
                </a:lnTo>
                <a:lnTo>
                  <a:pt x="1453591" y="782078"/>
                </a:lnTo>
                <a:lnTo>
                  <a:pt x="1495823" y="780937"/>
                </a:lnTo>
                <a:lnTo>
                  <a:pt x="1517510" y="772945"/>
                </a:lnTo>
                <a:lnTo>
                  <a:pt x="1525500" y="751255"/>
                </a:lnTo>
                <a:lnTo>
                  <a:pt x="1526641" y="709015"/>
                </a:lnTo>
                <a:lnTo>
                  <a:pt x="1526641" y="436245"/>
                </a:lnTo>
                <a:lnTo>
                  <a:pt x="1719580" y="384149"/>
                </a:lnTo>
                <a:lnTo>
                  <a:pt x="1526641" y="332054"/>
                </a:lnTo>
                <a:lnTo>
                  <a:pt x="1526641" y="73050"/>
                </a:lnTo>
                <a:lnTo>
                  <a:pt x="1525500" y="30818"/>
                </a:lnTo>
                <a:lnTo>
                  <a:pt x="1517510" y="9131"/>
                </a:lnTo>
                <a:lnTo>
                  <a:pt x="1495823" y="1141"/>
                </a:lnTo>
                <a:lnTo>
                  <a:pt x="1453591" y="0"/>
                </a:lnTo>
                <a:close/>
              </a:path>
            </a:pathLst>
          </a:custGeom>
          <a:solidFill>
            <a:srgbClr val="CACBC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66" name="object 14"/>
          <p:cNvSpPr>
            <a:spLocks/>
          </p:cNvSpPr>
          <p:nvPr/>
        </p:nvSpPr>
        <p:spPr bwMode="auto">
          <a:xfrm>
            <a:off x="1009650" y="2509838"/>
            <a:ext cx="1719263" cy="371475"/>
          </a:xfrm>
          <a:custGeom>
            <a:avLst/>
            <a:gdLst>
              <a:gd name="T0" fmla="*/ 1452251 w 1719580"/>
              <a:gd name="T1" fmla="*/ 0 h 372744"/>
              <a:gd name="T2" fmla="*/ 72985 w 1719580"/>
              <a:gd name="T3" fmla="*/ 0 h 372744"/>
              <a:gd name="T4" fmla="*/ 30788 w 1719580"/>
              <a:gd name="T5" fmla="*/ 1121 h 372744"/>
              <a:gd name="T6" fmla="*/ 9121 w 1719580"/>
              <a:gd name="T7" fmla="*/ 8976 h 372744"/>
              <a:gd name="T8" fmla="*/ 1141 w 1719580"/>
              <a:gd name="T9" fmla="*/ 30297 h 372744"/>
              <a:gd name="T10" fmla="*/ 0 w 1719580"/>
              <a:gd name="T11" fmla="*/ 71815 h 372744"/>
              <a:gd name="T12" fmla="*/ 0 w 1719580"/>
              <a:gd name="T13" fmla="*/ 294465 h 372744"/>
              <a:gd name="T14" fmla="*/ 1141 w 1719580"/>
              <a:gd name="T15" fmla="*/ 335981 h 372744"/>
              <a:gd name="T16" fmla="*/ 9121 w 1719580"/>
              <a:gd name="T17" fmla="*/ 357303 h 372744"/>
              <a:gd name="T18" fmla="*/ 30788 w 1719580"/>
              <a:gd name="T19" fmla="*/ 365158 h 372744"/>
              <a:gd name="T20" fmla="*/ 72985 w 1719580"/>
              <a:gd name="T21" fmla="*/ 366280 h 372744"/>
              <a:gd name="T22" fmla="*/ 1452251 w 1719580"/>
              <a:gd name="T23" fmla="*/ 366280 h 372744"/>
              <a:gd name="T24" fmla="*/ 1494443 w 1719580"/>
              <a:gd name="T25" fmla="*/ 365158 h 372744"/>
              <a:gd name="T26" fmla="*/ 1516110 w 1719580"/>
              <a:gd name="T27" fmla="*/ 357303 h 372744"/>
              <a:gd name="T28" fmla="*/ 1524095 w 1719580"/>
              <a:gd name="T29" fmla="*/ 335981 h 372744"/>
              <a:gd name="T30" fmla="*/ 1525236 w 1719580"/>
              <a:gd name="T31" fmla="*/ 294465 h 372744"/>
              <a:gd name="T32" fmla="*/ 1525236 w 1719580"/>
              <a:gd name="T33" fmla="*/ 234348 h 372744"/>
              <a:gd name="T34" fmla="*/ 1717995 w 1719580"/>
              <a:gd name="T35" fmla="*/ 183133 h 372744"/>
              <a:gd name="T36" fmla="*/ 1525236 w 1719580"/>
              <a:gd name="T37" fmla="*/ 131919 h 372744"/>
              <a:gd name="T38" fmla="*/ 1525236 w 1719580"/>
              <a:gd name="T39" fmla="*/ 71815 h 372744"/>
              <a:gd name="T40" fmla="*/ 1524095 w 1719580"/>
              <a:gd name="T41" fmla="*/ 30297 h 372744"/>
              <a:gd name="T42" fmla="*/ 1516110 w 1719580"/>
              <a:gd name="T43" fmla="*/ 8976 h 372744"/>
              <a:gd name="T44" fmla="*/ 1494443 w 1719580"/>
              <a:gd name="T45" fmla="*/ 1121 h 372744"/>
              <a:gd name="T46" fmla="*/ 1452251 w 1719580"/>
              <a:gd name="T47" fmla="*/ 0 h 3727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19580" h="372744">
                <a:moveTo>
                  <a:pt x="1453591" y="0"/>
                </a:moveTo>
                <a:lnTo>
                  <a:pt x="73050" y="0"/>
                </a:lnTo>
                <a:lnTo>
                  <a:pt x="30818" y="1141"/>
                </a:lnTo>
                <a:lnTo>
                  <a:pt x="9131" y="9131"/>
                </a:lnTo>
                <a:lnTo>
                  <a:pt x="1141" y="30818"/>
                </a:lnTo>
                <a:lnTo>
                  <a:pt x="0" y="73050"/>
                </a:lnTo>
                <a:lnTo>
                  <a:pt x="0" y="299529"/>
                </a:lnTo>
                <a:lnTo>
                  <a:pt x="1141" y="341761"/>
                </a:lnTo>
                <a:lnTo>
                  <a:pt x="9131" y="363448"/>
                </a:lnTo>
                <a:lnTo>
                  <a:pt x="30818" y="371438"/>
                </a:lnTo>
                <a:lnTo>
                  <a:pt x="73050" y="372579"/>
                </a:lnTo>
                <a:lnTo>
                  <a:pt x="1453591" y="372579"/>
                </a:lnTo>
                <a:lnTo>
                  <a:pt x="1495823" y="371438"/>
                </a:lnTo>
                <a:lnTo>
                  <a:pt x="1517510" y="363448"/>
                </a:lnTo>
                <a:lnTo>
                  <a:pt x="1525500" y="341761"/>
                </a:lnTo>
                <a:lnTo>
                  <a:pt x="1526641" y="299529"/>
                </a:lnTo>
                <a:lnTo>
                  <a:pt x="1526641" y="238379"/>
                </a:lnTo>
                <a:lnTo>
                  <a:pt x="1719580" y="186283"/>
                </a:lnTo>
                <a:lnTo>
                  <a:pt x="1526641" y="134188"/>
                </a:lnTo>
                <a:lnTo>
                  <a:pt x="1526641" y="73050"/>
                </a:lnTo>
                <a:lnTo>
                  <a:pt x="1525500" y="30818"/>
                </a:lnTo>
                <a:lnTo>
                  <a:pt x="1517510" y="9131"/>
                </a:lnTo>
                <a:lnTo>
                  <a:pt x="1495823" y="1141"/>
                </a:lnTo>
                <a:lnTo>
                  <a:pt x="1453591" y="0"/>
                </a:lnTo>
                <a:close/>
              </a:path>
            </a:pathLst>
          </a:custGeom>
          <a:solidFill>
            <a:srgbClr val="B4D9D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67" name="object 15"/>
          <p:cNvSpPr>
            <a:spLocks/>
          </p:cNvSpPr>
          <p:nvPr/>
        </p:nvSpPr>
        <p:spPr bwMode="auto">
          <a:xfrm>
            <a:off x="1009650" y="2101850"/>
            <a:ext cx="1719263" cy="371475"/>
          </a:xfrm>
          <a:custGeom>
            <a:avLst/>
            <a:gdLst>
              <a:gd name="T0" fmla="*/ 1452251 w 1719580"/>
              <a:gd name="T1" fmla="*/ 0 h 372744"/>
              <a:gd name="T2" fmla="*/ 72985 w 1719580"/>
              <a:gd name="T3" fmla="*/ 0 h 372744"/>
              <a:gd name="T4" fmla="*/ 30788 w 1719580"/>
              <a:gd name="T5" fmla="*/ 1121 h 372744"/>
              <a:gd name="T6" fmla="*/ 9121 w 1719580"/>
              <a:gd name="T7" fmla="*/ 8976 h 372744"/>
              <a:gd name="T8" fmla="*/ 1141 w 1719580"/>
              <a:gd name="T9" fmla="*/ 30297 h 372744"/>
              <a:gd name="T10" fmla="*/ 0 w 1719580"/>
              <a:gd name="T11" fmla="*/ 71815 h 372744"/>
              <a:gd name="T12" fmla="*/ 0 w 1719580"/>
              <a:gd name="T13" fmla="*/ 294465 h 372744"/>
              <a:gd name="T14" fmla="*/ 1141 w 1719580"/>
              <a:gd name="T15" fmla="*/ 335981 h 372744"/>
              <a:gd name="T16" fmla="*/ 9121 w 1719580"/>
              <a:gd name="T17" fmla="*/ 357303 h 372744"/>
              <a:gd name="T18" fmla="*/ 30788 w 1719580"/>
              <a:gd name="T19" fmla="*/ 365158 h 372744"/>
              <a:gd name="T20" fmla="*/ 72985 w 1719580"/>
              <a:gd name="T21" fmla="*/ 366280 h 372744"/>
              <a:gd name="T22" fmla="*/ 1452251 w 1719580"/>
              <a:gd name="T23" fmla="*/ 366280 h 372744"/>
              <a:gd name="T24" fmla="*/ 1494443 w 1719580"/>
              <a:gd name="T25" fmla="*/ 365158 h 372744"/>
              <a:gd name="T26" fmla="*/ 1516110 w 1719580"/>
              <a:gd name="T27" fmla="*/ 357303 h 372744"/>
              <a:gd name="T28" fmla="*/ 1524095 w 1719580"/>
              <a:gd name="T29" fmla="*/ 335981 h 372744"/>
              <a:gd name="T30" fmla="*/ 1525236 w 1719580"/>
              <a:gd name="T31" fmla="*/ 294465 h 372744"/>
              <a:gd name="T32" fmla="*/ 1525236 w 1719580"/>
              <a:gd name="T33" fmla="*/ 234348 h 372744"/>
              <a:gd name="T34" fmla="*/ 1717995 w 1719580"/>
              <a:gd name="T35" fmla="*/ 183133 h 372744"/>
              <a:gd name="T36" fmla="*/ 1525236 w 1719580"/>
              <a:gd name="T37" fmla="*/ 131919 h 372744"/>
              <a:gd name="T38" fmla="*/ 1525236 w 1719580"/>
              <a:gd name="T39" fmla="*/ 71815 h 372744"/>
              <a:gd name="T40" fmla="*/ 1524095 w 1719580"/>
              <a:gd name="T41" fmla="*/ 30297 h 372744"/>
              <a:gd name="T42" fmla="*/ 1516110 w 1719580"/>
              <a:gd name="T43" fmla="*/ 8976 h 372744"/>
              <a:gd name="T44" fmla="*/ 1494443 w 1719580"/>
              <a:gd name="T45" fmla="*/ 1121 h 372744"/>
              <a:gd name="T46" fmla="*/ 1452251 w 1719580"/>
              <a:gd name="T47" fmla="*/ 0 h 3727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19580" h="372744">
                <a:moveTo>
                  <a:pt x="1453591" y="0"/>
                </a:moveTo>
                <a:lnTo>
                  <a:pt x="73050" y="0"/>
                </a:lnTo>
                <a:lnTo>
                  <a:pt x="30818" y="1141"/>
                </a:lnTo>
                <a:lnTo>
                  <a:pt x="9131" y="9131"/>
                </a:lnTo>
                <a:lnTo>
                  <a:pt x="1141" y="30818"/>
                </a:lnTo>
                <a:lnTo>
                  <a:pt x="0" y="73050"/>
                </a:lnTo>
                <a:lnTo>
                  <a:pt x="0" y="299529"/>
                </a:lnTo>
                <a:lnTo>
                  <a:pt x="1141" y="341761"/>
                </a:lnTo>
                <a:lnTo>
                  <a:pt x="9131" y="363448"/>
                </a:lnTo>
                <a:lnTo>
                  <a:pt x="30818" y="371438"/>
                </a:lnTo>
                <a:lnTo>
                  <a:pt x="73050" y="372579"/>
                </a:lnTo>
                <a:lnTo>
                  <a:pt x="1453591" y="372579"/>
                </a:lnTo>
                <a:lnTo>
                  <a:pt x="1495823" y="371438"/>
                </a:lnTo>
                <a:lnTo>
                  <a:pt x="1517510" y="363448"/>
                </a:lnTo>
                <a:lnTo>
                  <a:pt x="1525500" y="341761"/>
                </a:lnTo>
                <a:lnTo>
                  <a:pt x="1526641" y="299529"/>
                </a:lnTo>
                <a:lnTo>
                  <a:pt x="1526641" y="238379"/>
                </a:lnTo>
                <a:lnTo>
                  <a:pt x="1719580" y="186283"/>
                </a:lnTo>
                <a:lnTo>
                  <a:pt x="1526641" y="134188"/>
                </a:lnTo>
                <a:lnTo>
                  <a:pt x="1526641" y="73050"/>
                </a:lnTo>
                <a:lnTo>
                  <a:pt x="1525500" y="30818"/>
                </a:lnTo>
                <a:lnTo>
                  <a:pt x="1517510" y="9131"/>
                </a:lnTo>
                <a:lnTo>
                  <a:pt x="1495823" y="1141"/>
                </a:lnTo>
                <a:lnTo>
                  <a:pt x="1453591" y="0"/>
                </a:lnTo>
                <a:close/>
              </a:path>
            </a:pathLst>
          </a:custGeom>
          <a:solidFill>
            <a:srgbClr val="B4D9D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68" name="object 16"/>
          <p:cNvSpPr>
            <a:spLocks/>
          </p:cNvSpPr>
          <p:nvPr/>
        </p:nvSpPr>
        <p:spPr bwMode="auto">
          <a:xfrm>
            <a:off x="1009650" y="1309688"/>
            <a:ext cx="1719263" cy="719137"/>
          </a:xfrm>
          <a:custGeom>
            <a:avLst/>
            <a:gdLst>
              <a:gd name="T0" fmla="*/ 1452251 w 1719580"/>
              <a:gd name="T1" fmla="*/ 0 h 720089"/>
              <a:gd name="T2" fmla="*/ 72985 w 1719580"/>
              <a:gd name="T3" fmla="*/ 0 h 720089"/>
              <a:gd name="T4" fmla="*/ 30788 w 1719580"/>
              <a:gd name="T5" fmla="*/ 1132 h 720089"/>
              <a:gd name="T6" fmla="*/ 9121 w 1719580"/>
              <a:gd name="T7" fmla="*/ 9071 h 720089"/>
              <a:gd name="T8" fmla="*/ 1141 w 1719580"/>
              <a:gd name="T9" fmla="*/ 30613 h 720089"/>
              <a:gd name="T10" fmla="*/ 0 w 1719580"/>
              <a:gd name="T11" fmla="*/ 72569 h 720089"/>
              <a:gd name="T12" fmla="*/ 0 w 1719580"/>
              <a:gd name="T13" fmla="*/ 642281 h 720089"/>
              <a:gd name="T14" fmla="*/ 1141 w 1719580"/>
              <a:gd name="T15" fmla="*/ 684250 h 720089"/>
              <a:gd name="T16" fmla="*/ 9121 w 1719580"/>
              <a:gd name="T17" fmla="*/ 705801 h 720089"/>
              <a:gd name="T18" fmla="*/ 30788 w 1719580"/>
              <a:gd name="T19" fmla="*/ 713741 h 720089"/>
              <a:gd name="T20" fmla="*/ 72985 w 1719580"/>
              <a:gd name="T21" fmla="*/ 714876 h 720089"/>
              <a:gd name="T22" fmla="*/ 1452251 w 1719580"/>
              <a:gd name="T23" fmla="*/ 714876 h 720089"/>
              <a:gd name="T24" fmla="*/ 1494443 w 1719580"/>
              <a:gd name="T25" fmla="*/ 713741 h 720089"/>
              <a:gd name="T26" fmla="*/ 1516110 w 1719580"/>
              <a:gd name="T27" fmla="*/ 705801 h 720089"/>
              <a:gd name="T28" fmla="*/ 1524095 w 1719580"/>
              <a:gd name="T29" fmla="*/ 684250 h 720089"/>
              <a:gd name="T30" fmla="*/ 1525236 w 1719580"/>
              <a:gd name="T31" fmla="*/ 642281 h 720089"/>
              <a:gd name="T32" fmla="*/ 1525236 w 1719580"/>
              <a:gd name="T33" fmla="*/ 401941 h 720089"/>
              <a:gd name="T34" fmla="*/ 1717995 w 1719580"/>
              <a:gd name="T35" fmla="*/ 357444 h 720089"/>
              <a:gd name="T36" fmla="*/ 1525236 w 1719580"/>
              <a:gd name="T37" fmla="*/ 312922 h 720089"/>
              <a:gd name="T38" fmla="*/ 1525236 w 1719580"/>
              <a:gd name="T39" fmla="*/ 72569 h 720089"/>
              <a:gd name="T40" fmla="*/ 1524095 w 1719580"/>
              <a:gd name="T41" fmla="*/ 30613 h 720089"/>
              <a:gd name="T42" fmla="*/ 1516110 w 1719580"/>
              <a:gd name="T43" fmla="*/ 9071 h 720089"/>
              <a:gd name="T44" fmla="*/ 1494443 w 1719580"/>
              <a:gd name="T45" fmla="*/ 1132 h 720089"/>
              <a:gd name="T46" fmla="*/ 1452251 w 1719580"/>
              <a:gd name="T47" fmla="*/ 0 h 7200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19580" h="720089">
                <a:moveTo>
                  <a:pt x="1453591" y="0"/>
                </a:moveTo>
                <a:lnTo>
                  <a:pt x="73050" y="0"/>
                </a:lnTo>
                <a:lnTo>
                  <a:pt x="30818" y="1141"/>
                </a:lnTo>
                <a:lnTo>
                  <a:pt x="9131" y="9131"/>
                </a:lnTo>
                <a:lnTo>
                  <a:pt x="1141" y="30818"/>
                </a:lnTo>
                <a:lnTo>
                  <a:pt x="0" y="73050"/>
                </a:lnTo>
                <a:lnTo>
                  <a:pt x="0" y="646544"/>
                </a:lnTo>
                <a:lnTo>
                  <a:pt x="1141" y="688791"/>
                </a:lnTo>
                <a:lnTo>
                  <a:pt x="9131" y="710485"/>
                </a:lnTo>
                <a:lnTo>
                  <a:pt x="30818" y="718478"/>
                </a:lnTo>
                <a:lnTo>
                  <a:pt x="73050" y="719620"/>
                </a:lnTo>
                <a:lnTo>
                  <a:pt x="1453591" y="719620"/>
                </a:lnTo>
                <a:lnTo>
                  <a:pt x="1495823" y="718478"/>
                </a:lnTo>
                <a:lnTo>
                  <a:pt x="1517510" y="710485"/>
                </a:lnTo>
                <a:lnTo>
                  <a:pt x="1525500" y="688791"/>
                </a:lnTo>
                <a:lnTo>
                  <a:pt x="1526641" y="646544"/>
                </a:lnTo>
                <a:lnTo>
                  <a:pt x="1526641" y="404609"/>
                </a:lnTo>
                <a:lnTo>
                  <a:pt x="1719580" y="359816"/>
                </a:lnTo>
                <a:lnTo>
                  <a:pt x="1526641" y="314998"/>
                </a:lnTo>
                <a:lnTo>
                  <a:pt x="1526641" y="73050"/>
                </a:lnTo>
                <a:lnTo>
                  <a:pt x="1525500" y="30818"/>
                </a:lnTo>
                <a:lnTo>
                  <a:pt x="1517510" y="9131"/>
                </a:lnTo>
                <a:lnTo>
                  <a:pt x="1495823" y="1141"/>
                </a:lnTo>
                <a:lnTo>
                  <a:pt x="1453591" y="0"/>
                </a:lnTo>
                <a:close/>
              </a:path>
            </a:pathLst>
          </a:custGeom>
          <a:solidFill>
            <a:srgbClr val="B4D9D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9169" name="object 17"/>
          <p:cNvSpPr txBox="1">
            <a:spLocks noChangeArrowheads="1"/>
          </p:cNvSpPr>
          <p:nvPr/>
        </p:nvSpPr>
        <p:spPr bwMode="auto">
          <a:xfrm>
            <a:off x="1568450" y="1538288"/>
            <a:ext cx="4445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100" b="0">
                <a:solidFill>
                  <a:srgbClr val="182D2A"/>
                </a:solidFill>
                <a:cs typeface="Arial" panose="020B0604020202020204" pitchFamily="34" charset="0"/>
              </a:rPr>
              <a:t>Vision</a:t>
            </a:r>
            <a:endParaRPr lang="en-US" altLang="en-US" sz="1100" b="0">
              <a:solidFill>
                <a:schemeClr val="tx1"/>
              </a:solidFill>
              <a:cs typeface="Arial" panose="020B0604020202020204" pitchFamily="34" charset="0"/>
            </a:endParaRPr>
          </a:p>
        </p:txBody>
      </p:sp>
      <p:sp>
        <p:nvSpPr>
          <p:cNvPr id="18" name="object 18"/>
          <p:cNvSpPr txBox="1"/>
          <p:nvPr/>
        </p:nvSpPr>
        <p:spPr>
          <a:xfrm>
            <a:off x="633593" y="1597099"/>
            <a:ext cx="123111" cy="1411767"/>
          </a:xfrm>
          <a:prstGeom prst="rect">
            <a:avLst/>
          </a:prstGeom>
        </p:spPr>
        <p:txBody>
          <a:bodyPr vert="vert270" lIns="0" tIns="0" rIns="0" bIns="0">
            <a:spAutoFit/>
          </a:bodyPr>
          <a:lstStyle/>
          <a:p>
            <a:pPr eaLnBrk="1" hangingPunct="1">
              <a:defRPr/>
            </a:pPr>
            <a:r>
              <a:rPr lang="en-US" sz="800" b="1" dirty="0">
                <a:solidFill>
                  <a:srgbClr val="FFFFFF"/>
                </a:solidFill>
                <a:latin typeface="Verdana"/>
                <a:cs typeface="Verdana"/>
              </a:rPr>
              <a:t>VISION AND OUTCOMES</a:t>
            </a:r>
            <a:endParaRPr lang="en-US" sz="800" dirty="0">
              <a:latin typeface="Verdana"/>
              <a:cs typeface="Verdana"/>
            </a:endParaRPr>
          </a:p>
        </p:txBody>
      </p:sp>
      <p:sp>
        <p:nvSpPr>
          <p:cNvPr id="19" name="object 19"/>
          <p:cNvSpPr txBox="1"/>
          <p:nvPr/>
        </p:nvSpPr>
        <p:spPr>
          <a:xfrm>
            <a:off x="607380" y="3416009"/>
            <a:ext cx="246221" cy="675441"/>
          </a:xfrm>
          <a:prstGeom prst="rect">
            <a:avLst/>
          </a:prstGeom>
        </p:spPr>
        <p:txBody>
          <a:bodyPr vert="vert270" lIns="0" tIns="0" rIns="0" bIns="0">
            <a:spAutoFit/>
          </a:bodyPr>
          <a:lstStyle/>
          <a:p>
            <a:pPr algn="ctr" eaLnBrk="1" hangingPunct="1">
              <a:defRPr/>
            </a:pPr>
            <a:r>
              <a:rPr lang="en-US" sz="800" b="1" dirty="0">
                <a:solidFill>
                  <a:srgbClr val="FFFFFF"/>
                </a:solidFill>
                <a:latin typeface="Verdana"/>
                <a:cs typeface="Verdana"/>
              </a:rPr>
              <a:t>STRATEGIC PLAN</a:t>
            </a:r>
            <a:endParaRPr lang="en-US" sz="800" dirty="0">
              <a:latin typeface="Verdana"/>
              <a:cs typeface="Verdana"/>
            </a:endParaRPr>
          </a:p>
        </p:txBody>
      </p:sp>
      <p:sp>
        <p:nvSpPr>
          <p:cNvPr id="20" name="object 20"/>
          <p:cNvSpPr txBox="1"/>
          <p:nvPr/>
        </p:nvSpPr>
        <p:spPr>
          <a:xfrm>
            <a:off x="4227513" y="2193925"/>
            <a:ext cx="3063875" cy="153988"/>
          </a:xfrm>
          <a:prstGeom prst="rect">
            <a:avLst/>
          </a:prstGeom>
        </p:spPr>
        <p:txBody>
          <a:bodyPr lIns="0" tIns="0" rIns="0" bIns="0">
            <a:spAutoFit/>
          </a:bodyPr>
          <a:lstStyle/>
          <a:p>
            <a:pPr eaLnBrk="1" hangingPunct="1">
              <a:defRPr/>
            </a:pPr>
            <a:r>
              <a:rPr sz="1000" spc="-5" dirty="0">
                <a:solidFill>
                  <a:srgbClr val="FFFFFF"/>
                </a:solidFill>
                <a:latin typeface="Verdana"/>
                <a:cs typeface="Verdana"/>
              </a:rPr>
              <a:t>Fewer </a:t>
            </a:r>
            <a:r>
              <a:rPr sz="1000" dirty="0">
                <a:solidFill>
                  <a:srgbClr val="FFFFFF"/>
                </a:solidFill>
                <a:latin typeface="Verdana"/>
                <a:cs typeface="Verdana"/>
              </a:rPr>
              <a:t>people experience </a:t>
            </a:r>
            <a:r>
              <a:rPr sz="1000" spc="-10" dirty="0">
                <a:solidFill>
                  <a:srgbClr val="FFFFFF"/>
                </a:solidFill>
                <a:latin typeface="Verdana"/>
                <a:cs typeface="Verdana"/>
              </a:rPr>
              <a:t>work-related</a:t>
            </a:r>
            <a:r>
              <a:rPr sz="1000" spc="-90" dirty="0">
                <a:solidFill>
                  <a:srgbClr val="FFFFFF"/>
                </a:solidFill>
                <a:latin typeface="Verdana"/>
                <a:cs typeface="Verdana"/>
              </a:rPr>
              <a:t> </a:t>
            </a:r>
            <a:r>
              <a:rPr sz="1000" spc="-5" dirty="0">
                <a:solidFill>
                  <a:srgbClr val="FFFFFF"/>
                </a:solidFill>
                <a:latin typeface="Verdana"/>
                <a:cs typeface="Verdana"/>
              </a:rPr>
              <a:t>ill-health</a:t>
            </a:r>
            <a:endParaRPr sz="1000" dirty="0">
              <a:latin typeface="Verdana"/>
              <a:cs typeface="Verdana"/>
            </a:endParaRPr>
          </a:p>
        </p:txBody>
      </p:sp>
      <p:sp>
        <p:nvSpPr>
          <p:cNvPr id="49173" name="object 21"/>
          <p:cNvSpPr txBox="1">
            <a:spLocks noChangeArrowheads="1"/>
          </p:cNvSpPr>
          <p:nvPr/>
        </p:nvSpPr>
        <p:spPr bwMode="auto">
          <a:xfrm>
            <a:off x="3294063" y="3481388"/>
            <a:ext cx="9239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spcBef>
                <a:spcPct val="0"/>
              </a:spcBef>
              <a:buFontTx/>
              <a:buNone/>
            </a:pPr>
            <a:r>
              <a:rPr lang="en-US" altLang="en-US" sz="1100" b="0">
                <a:solidFill>
                  <a:srgbClr val="FFFFFF"/>
                </a:solidFill>
                <a:cs typeface="Arial" panose="020B0604020202020204" pitchFamily="34" charset="0"/>
              </a:rPr>
              <a:t>THEME 1: INDUSTRY LEADERSHIP</a:t>
            </a:r>
            <a:endParaRPr lang="en-US" altLang="en-US" sz="1100" b="0">
              <a:solidFill>
                <a:schemeClr val="tx1"/>
              </a:solidFill>
              <a:cs typeface="Arial" panose="020B0604020202020204" pitchFamily="34" charset="0"/>
            </a:endParaRPr>
          </a:p>
        </p:txBody>
      </p:sp>
      <p:sp>
        <p:nvSpPr>
          <p:cNvPr id="49174" name="object 22"/>
          <p:cNvSpPr txBox="1">
            <a:spLocks noChangeArrowheads="1"/>
          </p:cNvSpPr>
          <p:nvPr/>
        </p:nvSpPr>
        <p:spPr bwMode="auto">
          <a:xfrm>
            <a:off x="7204075" y="3481388"/>
            <a:ext cx="1027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spcBef>
                <a:spcPct val="0"/>
              </a:spcBef>
              <a:buFontTx/>
              <a:buNone/>
            </a:pPr>
            <a:r>
              <a:rPr lang="en-US" altLang="en-US" sz="1100" b="0">
                <a:solidFill>
                  <a:srgbClr val="FFFFFF"/>
                </a:solidFill>
                <a:cs typeface="Arial" panose="020B0604020202020204" pitchFamily="34" charset="0"/>
              </a:rPr>
              <a:t>THEME 3: STEP CHANGE</a:t>
            </a:r>
            <a:endParaRPr lang="en-US" altLang="en-US" sz="1100" b="0">
              <a:solidFill>
                <a:schemeClr val="tx1"/>
              </a:solidFill>
              <a:cs typeface="Arial" panose="020B0604020202020204" pitchFamily="34" charset="0"/>
            </a:endParaRPr>
          </a:p>
        </p:txBody>
      </p:sp>
      <p:sp>
        <p:nvSpPr>
          <p:cNvPr id="49175" name="object 23"/>
          <p:cNvSpPr txBox="1">
            <a:spLocks noChangeArrowheads="1"/>
          </p:cNvSpPr>
          <p:nvPr/>
        </p:nvSpPr>
        <p:spPr bwMode="auto">
          <a:xfrm>
            <a:off x="5173663" y="3481388"/>
            <a:ext cx="1171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spcBef>
                <a:spcPct val="0"/>
              </a:spcBef>
              <a:buFontTx/>
              <a:buNone/>
            </a:pPr>
            <a:r>
              <a:rPr lang="en-US" altLang="en-US" sz="1100" b="0">
                <a:solidFill>
                  <a:srgbClr val="FFFFFF"/>
                </a:solidFill>
                <a:cs typeface="Arial" panose="020B0604020202020204" pitchFamily="34" charset="0"/>
              </a:rPr>
              <a:t>THEME 2: REGULATORY EFFECTIVENESS</a:t>
            </a:r>
            <a:endParaRPr lang="en-US" altLang="en-US" sz="1100" b="0">
              <a:solidFill>
                <a:schemeClr val="tx1"/>
              </a:solidFill>
              <a:cs typeface="Arial" panose="020B0604020202020204" pitchFamily="34" charset="0"/>
            </a:endParaRPr>
          </a:p>
        </p:txBody>
      </p:sp>
      <p:sp>
        <p:nvSpPr>
          <p:cNvPr id="49176" name="object 24"/>
          <p:cNvSpPr txBox="1">
            <a:spLocks noChangeArrowheads="1"/>
          </p:cNvSpPr>
          <p:nvPr/>
        </p:nvSpPr>
        <p:spPr bwMode="auto">
          <a:xfrm>
            <a:off x="4375150" y="1624013"/>
            <a:ext cx="2770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spcBef>
                <a:spcPct val="0"/>
              </a:spcBef>
              <a:buFontTx/>
              <a:buNone/>
            </a:pPr>
            <a:r>
              <a:rPr lang="en-US" altLang="en-US" sz="1100">
                <a:solidFill>
                  <a:srgbClr val="FFFFFF"/>
                </a:solidFill>
                <a:cs typeface="Arial" panose="020B0604020202020204" pitchFamily="34" charset="0"/>
              </a:rPr>
              <a:t>“EVERYONE WHO GOES TO WORK COMES HOME HEALTHY AND SAFE”</a:t>
            </a:r>
            <a:endParaRPr lang="en-US" altLang="en-US" sz="1100" b="0">
              <a:solidFill>
                <a:schemeClr val="tx1"/>
              </a:solidFill>
              <a:cs typeface="Arial" panose="020B0604020202020204" pitchFamily="34" charset="0"/>
            </a:endParaRPr>
          </a:p>
        </p:txBody>
      </p:sp>
      <p:sp>
        <p:nvSpPr>
          <p:cNvPr id="25" name="object 25"/>
          <p:cNvSpPr txBox="1"/>
          <p:nvPr/>
        </p:nvSpPr>
        <p:spPr>
          <a:xfrm>
            <a:off x="3308350" y="3008313"/>
            <a:ext cx="4903788" cy="153987"/>
          </a:xfrm>
          <a:prstGeom prst="rect">
            <a:avLst/>
          </a:prstGeom>
        </p:spPr>
        <p:txBody>
          <a:bodyPr lIns="0" tIns="0" rIns="0" bIns="0">
            <a:spAutoFit/>
          </a:bodyPr>
          <a:lstStyle/>
          <a:p>
            <a:pPr eaLnBrk="1" hangingPunct="1">
              <a:defRPr/>
            </a:pPr>
            <a:r>
              <a:rPr lang="en-AU" sz="1000" spc="5" dirty="0">
                <a:solidFill>
                  <a:srgbClr val="FFFFFF"/>
                </a:solidFill>
                <a:latin typeface="Verdana"/>
                <a:cs typeface="Verdana"/>
              </a:rPr>
              <a:t>A</a:t>
            </a:r>
            <a:r>
              <a:rPr sz="1000" spc="5" dirty="0">
                <a:solidFill>
                  <a:srgbClr val="FFFFFF"/>
                </a:solidFill>
                <a:latin typeface="Verdana"/>
                <a:cs typeface="Verdana"/>
              </a:rPr>
              <a:t>wareness, </a:t>
            </a:r>
            <a:r>
              <a:rPr sz="1000" dirty="0">
                <a:solidFill>
                  <a:srgbClr val="FFFFFF"/>
                </a:solidFill>
                <a:latin typeface="Verdana"/>
                <a:cs typeface="Verdana"/>
              </a:rPr>
              <a:t>attitudes and </a:t>
            </a:r>
            <a:r>
              <a:rPr sz="1000" spc="-5" dirty="0">
                <a:solidFill>
                  <a:srgbClr val="FFFFFF"/>
                </a:solidFill>
                <a:latin typeface="Verdana"/>
                <a:cs typeface="Verdana"/>
              </a:rPr>
              <a:t>behaviours </a:t>
            </a:r>
            <a:r>
              <a:rPr sz="1000" dirty="0">
                <a:solidFill>
                  <a:srgbClr val="FFFFFF"/>
                </a:solidFill>
                <a:latin typeface="Verdana"/>
                <a:cs typeface="Verdana"/>
              </a:rPr>
              <a:t>related to </a:t>
            </a:r>
            <a:r>
              <a:rPr sz="1000" spc="-10" dirty="0">
                <a:solidFill>
                  <a:srgbClr val="FFFFFF"/>
                </a:solidFill>
                <a:latin typeface="Verdana"/>
                <a:cs typeface="Verdana"/>
              </a:rPr>
              <a:t>work-related </a:t>
            </a:r>
            <a:r>
              <a:rPr sz="1000" dirty="0">
                <a:solidFill>
                  <a:srgbClr val="FFFFFF"/>
                </a:solidFill>
                <a:latin typeface="Verdana"/>
                <a:cs typeface="Verdana"/>
              </a:rPr>
              <a:t>health</a:t>
            </a:r>
            <a:r>
              <a:rPr sz="1000" spc="-40" dirty="0">
                <a:solidFill>
                  <a:srgbClr val="FFFFFF"/>
                </a:solidFill>
                <a:latin typeface="Verdana"/>
                <a:cs typeface="Verdana"/>
              </a:rPr>
              <a:t> </a:t>
            </a:r>
            <a:r>
              <a:rPr sz="1000" spc="-10" dirty="0">
                <a:solidFill>
                  <a:srgbClr val="FFFFFF"/>
                </a:solidFill>
                <a:latin typeface="Verdana"/>
                <a:cs typeface="Verdana"/>
              </a:rPr>
              <a:t>improve</a:t>
            </a:r>
            <a:endParaRPr sz="1000" dirty="0">
              <a:latin typeface="Verdana"/>
              <a:cs typeface="Verdana"/>
            </a:endParaRPr>
          </a:p>
        </p:txBody>
      </p:sp>
      <p:sp>
        <p:nvSpPr>
          <p:cNvPr id="26" name="object 26"/>
          <p:cNvSpPr txBox="1"/>
          <p:nvPr/>
        </p:nvSpPr>
        <p:spPr>
          <a:xfrm>
            <a:off x="3067050" y="2606675"/>
            <a:ext cx="5387975" cy="153988"/>
          </a:xfrm>
          <a:prstGeom prst="rect">
            <a:avLst/>
          </a:prstGeom>
        </p:spPr>
        <p:txBody>
          <a:bodyPr lIns="0" tIns="0" rIns="0" bIns="0">
            <a:spAutoFit/>
          </a:bodyPr>
          <a:lstStyle/>
          <a:p>
            <a:pPr eaLnBrk="1" hangingPunct="1">
              <a:defRPr/>
            </a:pPr>
            <a:r>
              <a:rPr sz="1000" spc="-15" dirty="0">
                <a:solidFill>
                  <a:srgbClr val="FFFFFF"/>
                </a:solidFill>
                <a:latin typeface="Verdana"/>
                <a:cs typeface="Verdana"/>
              </a:rPr>
              <a:t>Work-related </a:t>
            </a:r>
            <a:r>
              <a:rPr sz="1000" dirty="0">
                <a:solidFill>
                  <a:srgbClr val="FFFFFF"/>
                </a:solidFill>
                <a:latin typeface="Verdana"/>
                <a:cs typeface="Verdana"/>
              </a:rPr>
              <a:t>health risks managed </a:t>
            </a:r>
            <a:r>
              <a:rPr sz="1000" spc="-25" dirty="0">
                <a:solidFill>
                  <a:srgbClr val="FFFFFF"/>
                </a:solidFill>
                <a:latin typeface="Verdana"/>
                <a:cs typeface="Verdana"/>
              </a:rPr>
              <a:t>better. </a:t>
            </a:r>
            <a:r>
              <a:rPr sz="1000" dirty="0">
                <a:solidFill>
                  <a:srgbClr val="FFFFFF"/>
                </a:solidFill>
                <a:latin typeface="Verdana"/>
                <a:cs typeface="Verdana"/>
              </a:rPr>
              <a:t>exposures to health hazards are</a:t>
            </a:r>
            <a:r>
              <a:rPr sz="1000" spc="5" dirty="0">
                <a:solidFill>
                  <a:srgbClr val="FFFFFF"/>
                </a:solidFill>
                <a:latin typeface="Verdana"/>
                <a:cs typeface="Verdana"/>
              </a:rPr>
              <a:t> </a:t>
            </a:r>
            <a:r>
              <a:rPr sz="1000" dirty="0">
                <a:solidFill>
                  <a:srgbClr val="FFFFFF"/>
                </a:solidFill>
                <a:latin typeface="Verdana"/>
                <a:cs typeface="Verdana"/>
              </a:rPr>
              <a:t>reduced</a:t>
            </a:r>
            <a:endParaRPr sz="1000" dirty="0">
              <a:latin typeface="Verdana"/>
              <a:cs typeface="Verdana"/>
            </a:endParaRPr>
          </a:p>
        </p:txBody>
      </p:sp>
      <p:sp>
        <p:nvSpPr>
          <p:cNvPr id="49179" name="object 27"/>
          <p:cNvSpPr txBox="1">
            <a:spLocks noChangeArrowheads="1"/>
          </p:cNvSpPr>
          <p:nvPr/>
        </p:nvSpPr>
        <p:spPr bwMode="auto">
          <a:xfrm>
            <a:off x="1263650" y="3540125"/>
            <a:ext cx="1017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spcBef>
                <a:spcPct val="0"/>
              </a:spcBef>
              <a:buFontTx/>
              <a:buNone/>
            </a:pPr>
            <a:r>
              <a:rPr lang="en-US" altLang="en-US" sz="1000" b="0">
                <a:solidFill>
                  <a:srgbClr val="182D2A"/>
                </a:solidFill>
                <a:cs typeface="Arial" panose="020B0604020202020204" pitchFamily="34" charset="0"/>
              </a:rPr>
              <a:t>Work-related</a:t>
            </a:r>
            <a:r>
              <a:rPr lang="en-AU" altLang="en-US" sz="1000" b="0">
                <a:solidFill>
                  <a:srgbClr val="182D2A"/>
                </a:solidFill>
                <a:cs typeface="Arial" panose="020B0604020202020204" pitchFamily="34" charset="0"/>
              </a:rPr>
              <a:t> </a:t>
            </a:r>
            <a:r>
              <a:rPr lang="en-US" altLang="en-US" sz="1000" b="0">
                <a:solidFill>
                  <a:srgbClr val="182D2A"/>
                </a:solidFill>
                <a:cs typeface="Arial" panose="020B0604020202020204" pitchFamily="34" charset="0"/>
              </a:rPr>
              <a:t>health strategic</a:t>
            </a:r>
            <a:r>
              <a:rPr lang="en-AU" altLang="en-US" sz="1000" b="0">
                <a:solidFill>
                  <a:srgbClr val="182D2A"/>
                </a:solidFill>
                <a:cs typeface="Arial" panose="020B0604020202020204" pitchFamily="34" charset="0"/>
              </a:rPr>
              <a:t> </a:t>
            </a:r>
            <a:r>
              <a:rPr lang="en-US" altLang="en-US" sz="1000" b="0">
                <a:solidFill>
                  <a:srgbClr val="182D2A"/>
                </a:solidFill>
                <a:cs typeface="Arial" panose="020B0604020202020204" pitchFamily="34" charset="0"/>
              </a:rPr>
              <a:t>themes</a:t>
            </a:r>
            <a:endParaRPr lang="en-US" altLang="en-US" sz="1000" b="0">
              <a:solidFill>
                <a:schemeClr val="tx1"/>
              </a:solidFill>
              <a:cs typeface="Arial" panose="020B0604020202020204" pitchFamily="34" charset="0"/>
            </a:endParaRPr>
          </a:p>
        </p:txBody>
      </p:sp>
      <p:sp>
        <p:nvSpPr>
          <p:cNvPr id="28" name="object 28"/>
          <p:cNvSpPr txBox="1"/>
          <p:nvPr/>
        </p:nvSpPr>
        <p:spPr>
          <a:xfrm>
            <a:off x="1160463" y="3000375"/>
            <a:ext cx="1258887" cy="153988"/>
          </a:xfrm>
          <a:prstGeom prst="rect">
            <a:avLst/>
          </a:prstGeom>
        </p:spPr>
        <p:txBody>
          <a:bodyPr lIns="0" tIns="0" rIns="0" bIns="0">
            <a:spAutoFit/>
          </a:bodyPr>
          <a:lstStyle/>
          <a:p>
            <a:pPr eaLnBrk="1" hangingPunct="1">
              <a:defRPr/>
            </a:pPr>
            <a:r>
              <a:rPr sz="1000" dirty="0">
                <a:solidFill>
                  <a:srgbClr val="182D2A"/>
                </a:solidFill>
                <a:latin typeface="Verdana"/>
                <a:cs typeface="Verdana"/>
              </a:rPr>
              <a:t>Immediate</a:t>
            </a:r>
            <a:r>
              <a:rPr sz="1000" spc="-100" dirty="0">
                <a:solidFill>
                  <a:srgbClr val="182D2A"/>
                </a:solidFill>
                <a:latin typeface="Verdana"/>
                <a:cs typeface="Verdana"/>
              </a:rPr>
              <a:t> </a:t>
            </a:r>
            <a:r>
              <a:rPr sz="1000" spc="-5" dirty="0">
                <a:solidFill>
                  <a:srgbClr val="182D2A"/>
                </a:solidFill>
                <a:latin typeface="Verdana"/>
                <a:cs typeface="Verdana"/>
              </a:rPr>
              <a:t>impacts</a:t>
            </a:r>
            <a:endParaRPr sz="1000">
              <a:latin typeface="Verdana"/>
              <a:cs typeface="Verdana"/>
            </a:endParaRPr>
          </a:p>
        </p:txBody>
      </p:sp>
      <p:sp>
        <p:nvSpPr>
          <p:cNvPr id="29" name="object 29"/>
          <p:cNvSpPr txBox="1"/>
          <p:nvPr/>
        </p:nvSpPr>
        <p:spPr>
          <a:xfrm>
            <a:off x="1243013" y="2190750"/>
            <a:ext cx="1095375" cy="169863"/>
          </a:xfrm>
          <a:prstGeom prst="rect">
            <a:avLst/>
          </a:prstGeom>
        </p:spPr>
        <p:txBody>
          <a:bodyPr lIns="0" tIns="0" rIns="0" bIns="0">
            <a:spAutoFit/>
          </a:bodyPr>
          <a:lstStyle/>
          <a:p>
            <a:pPr eaLnBrk="1" hangingPunct="1">
              <a:defRPr/>
            </a:pPr>
            <a:r>
              <a:rPr sz="1100" spc="25" dirty="0">
                <a:solidFill>
                  <a:srgbClr val="182D2A"/>
                </a:solidFill>
                <a:latin typeface="Verdana"/>
                <a:cs typeface="Verdana"/>
              </a:rPr>
              <a:t>system</a:t>
            </a:r>
            <a:r>
              <a:rPr sz="1100" spc="-100" dirty="0">
                <a:solidFill>
                  <a:srgbClr val="182D2A"/>
                </a:solidFill>
                <a:latin typeface="Verdana"/>
                <a:cs typeface="Verdana"/>
              </a:rPr>
              <a:t> </a:t>
            </a:r>
            <a:r>
              <a:rPr sz="1100" dirty="0">
                <a:solidFill>
                  <a:srgbClr val="182D2A"/>
                </a:solidFill>
                <a:latin typeface="Verdana"/>
                <a:cs typeface="Verdana"/>
              </a:rPr>
              <a:t>targets</a:t>
            </a:r>
            <a:endParaRPr sz="1100" dirty="0">
              <a:latin typeface="Verdana"/>
              <a:cs typeface="Verdana"/>
            </a:endParaRPr>
          </a:p>
        </p:txBody>
      </p:sp>
      <p:sp>
        <p:nvSpPr>
          <p:cNvPr id="30" name="object 30"/>
          <p:cNvSpPr txBox="1"/>
          <p:nvPr/>
        </p:nvSpPr>
        <p:spPr>
          <a:xfrm>
            <a:off x="1130300" y="2611438"/>
            <a:ext cx="1320800" cy="153987"/>
          </a:xfrm>
          <a:prstGeom prst="rect">
            <a:avLst/>
          </a:prstGeom>
        </p:spPr>
        <p:txBody>
          <a:bodyPr lIns="0" tIns="0" rIns="0" bIns="0">
            <a:spAutoFit/>
          </a:bodyPr>
          <a:lstStyle/>
          <a:p>
            <a:pPr eaLnBrk="1" hangingPunct="1">
              <a:defRPr/>
            </a:pPr>
            <a:r>
              <a:rPr sz="1000" spc="10" dirty="0">
                <a:solidFill>
                  <a:srgbClr val="182D2A"/>
                </a:solidFill>
                <a:latin typeface="Verdana"/>
                <a:cs typeface="Verdana"/>
              </a:rPr>
              <a:t>substantive</a:t>
            </a:r>
            <a:r>
              <a:rPr sz="1000" spc="-65" dirty="0">
                <a:solidFill>
                  <a:srgbClr val="182D2A"/>
                </a:solidFill>
                <a:latin typeface="Verdana"/>
                <a:cs typeface="Verdana"/>
              </a:rPr>
              <a:t> </a:t>
            </a:r>
            <a:r>
              <a:rPr sz="1000" spc="-5" dirty="0">
                <a:solidFill>
                  <a:srgbClr val="182D2A"/>
                </a:solidFill>
                <a:latin typeface="Verdana"/>
                <a:cs typeface="Verdana"/>
              </a:rPr>
              <a:t>impacts</a:t>
            </a:r>
            <a:endParaRPr sz="1000">
              <a:latin typeface="Verdana"/>
              <a:cs typeface="Verdana"/>
            </a:endParaRPr>
          </a:p>
        </p:txBody>
      </p:sp>
      <p:pic>
        <p:nvPicPr>
          <p:cNvPr id="49183" name="Picture 5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3738" y="4365625"/>
            <a:ext cx="1939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122"/>
          <p:cNvGrpSpPr>
            <a:grpSpLocks/>
          </p:cNvGrpSpPr>
          <p:nvPr/>
        </p:nvGrpSpPr>
        <p:grpSpPr bwMode="auto">
          <a:xfrm>
            <a:off x="457200" y="3346450"/>
            <a:ext cx="2700338" cy="503238"/>
            <a:chOff x="3218373" y="3605386"/>
            <a:chExt cx="2700020" cy="504190"/>
          </a:xfrm>
        </p:grpSpPr>
        <p:sp>
          <p:nvSpPr>
            <p:cNvPr id="50223" name="Rectangle 123"/>
            <p:cNvSpPr>
              <a:spLocks noChangeArrowheads="1"/>
            </p:cNvSpPr>
            <p:nvPr/>
          </p:nvSpPr>
          <p:spPr bwMode="auto">
            <a:xfrm rot="2700000">
              <a:off x="4414455" y="3797650"/>
              <a:ext cx="307856" cy="307856"/>
            </a:xfrm>
            <a:prstGeom prst="rect">
              <a:avLst/>
            </a:prstGeom>
            <a:solidFill>
              <a:srgbClr val="D6AE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endParaRPr lang="en-US" altLang="en-US" sz="1800" b="0">
                <a:solidFill>
                  <a:schemeClr val="tx1"/>
                </a:solidFill>
                <a:latin typeface="Calibri" panose="020F0502020204030204" pitchFamily="34" charset="0"/>
                <a:cs typeface="Arial" panose="020B0604020202020204" pitchFamily="34" charset="0"/>
              </a:endParaRPr>
            </a:p>
          </p:txBody>
        </p:sp>
        <p:sp>
          <p:nvSpPr>
            <p:cNvPr id="50224" name="bk object 21"/>
            <p:cNvSpPr>
              <a:spLocks/>
            </p:cNvSpPr>
            <p:nvPr/>
          </p:nvSpPr>
          <p:spPr bwMode="auto">
            <a:xfrm>
              <a:off x="3218373" y="3605386"/>
              <a:ext cx="2700020" cy="504190"/>
            </a:xfrm>
            <a:custGeom>
              <a:avLst/>
              <a:gdLst>
                <a:gd name="T0" fmla="*/ 0 w 2700020"/>
                <a:gd name="T1" fmla="*/ 504004 h 504189"/>
                <a:gd name="T2" fmla="*/ 2699994 w 2700020"/>
                <a:gd name="T3" fmla="*/ 504004 h 504189"/>
                <a:gd name="T4" fmla="*/ 2699994 w 2700020"/>
                <a:gd name="T5" fmla="*/ 0 h 504189"/>
                <a:gd name="T6" fmla="*/ 0 w 2700020"/>
                <a:gd name="T7" fmla="*/ 0 h 504189"/>
                <a:gd name="T8" fmla="*/ 0 w 2700020"/>
                <a:gd name="T9" fmla="*/ 504004 h 504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0020" h="504189">
                  <a:moveTo>
                    <a:pt x="0" y="503999"/>
                  </a:moveTo>
                  <a:lnTo>
                    <a:pt x="2699994" y="503999"/>
                  </a:lnTo>
                  <a:lnTo>
                    <a:pt x="2699994" y="0"/>
                  </a:lnTo>
                  <a:lnTo>
                    <a:pt x="0" y="0"/>
                  </a:lnTo>
                  <a:lnTo>
                    <a:pt x="0" y="503999"/>
                  </a:lnTo>
                  <a:close/>
                </a:path>
              </a:pathLst>
            </a:custGeom>
            <a:solidFill>
              <a:srgbClr val="D6AEC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grpSp>
        <p:nvGrpSpPr>
          <p:cNvPr id="50179" name="Group 125"/>
          <p:cNvGrpSpPr>
            <a:grpSpLocks/>
          </p:cNvGrpSpPr>
          <p:nvPr/>
        </p:nvGrpSpPr>
        <p:grpSpPr bwMode="auto">
          <a:xfrm>
            <a:off x="457200" y="2765425"/>
            <a:ext cx="2700338" cy="503238"/>
            <a:chOff x="3218373" y="3023983"/>
            <a:chExt cx="2700020" cy="504190"/>
          </a:xfrm>
        </p:grpSpPr>
        <p:sp>
          <p:nvSpPr>
            <p:cNvPr id="50221" name="Rectangle 126"/>
            <p:cNvSpPr>
              <a:spLocks noChangeArrowheads="1"/>
            </p:cNvSpPr>
            <p:nvPr/>
          </p:nvSpPr>
          <p:spPr bwMode="auto">
            <a:xfrm rot="2700000">
              <a:off x="4414455" y="3216247"/>
              <a:ext cx="307856" cy="307856"/>
            </a:xfrm>
            <a:prstGeom prst="rect">
              <a:avLst/>
            </a:prstGeom>
            <a:solidFill>
              <a:srgbClr val="D6AE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endParaRPr lang="en-US" altLang="en-US" sz="1800" b="0">
                <a:solidFill>
                  <a:schemeClr val="tx1"/>
                </a:solidFill>
                <a:latin typeface="Calibri" panose="020F0502020204030204" pitchFamily="34" charset="0"/>
                <a:cs typeface="Arial" panose="020B0604020202020204" pitchFamily="34" charset="0"/>
              </a:endParaRPr>
            </a:p>
          </p:txBody>
        </p:sp>
        <p:sp>
          <p:nvSpPr>
            <p:cNvPr id="50222" name="bk object 21"/>
            <p:cNvSpPr>
              <a:spLocks/>
            </p:cNvSpPr>
            <p:nvPr/>
          </p:nvSpPr>
          <p:spPr bwMode="auto">
            <a:xfrm>
              <a:off x="3218373" y="3023983"/>
              <a:ext cx="2700020" cy="504190"/>
            </a:xfrm>
            <a:custGeom>
              <a:avLst/>
              <a:gdLst>
                <a:gd name="T0" fmla="*/ 0 w 2700020"/>
                <a:gd name="T1" fmla="*/ 504004 h 504189"/>
                <a:gd name="T2" fmla="*/ 2699994 w 2700020"/>
                <a:gd name="T3" fmla="*/ 504004 h 504189"/>
                <a:gd name="T4" fmla="*/ 2699994 w 2700020"/>
                <a:gd name="T5" fmla="*/ 0 h 504189"/>
                <a:gd name="T6" fmla="*/ 0 w 2700020"/>
                <a:gd name="T7" fmla="*/ 0 h 504189"/>
                <a:gd name="T8" fmla="*/ 0 w 2700020"/>
                <a:gd name="T9" fmla="*/ 504004 h 504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0020" h="504189">
                  <a:moveTo>
                    <a:pt x="0" y="503999"/>
                  </a:moveTo>
                  <a:lnTo>
                    <a:pt x="2699994" y="503999"/>
                  </a:lnTo>
                  <a:lnTo>
                    <a:pt x="2699994" y="0"/>
                  </a:lnTo>
                  <a:lnTo>
                    <a:pt x="0" y="0"/>
                  </a:lnTo>
                  <a:lnTo>
                    <a:pt x="0" y="503999"/>
                  </a:lnTo>
                  <a:close/>
                </a:path>
              </a:pathLst>
            </a:custGeom>
            <a:solidFill>
              <a:srgbClr val="D6AEC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grpSp>
        <p:nvGrpSpPr>
          <p:cNvPr id="50180" name="Group 128"/>
          <p:cNvGrpSpPr>
            <a:grpSpLocks/>
          </p:cNvGrpSpPr>
          <p:nvPr/>
        </p:nvGrpSpPr>
        <p:grpSpPr bwMode="auto">
          <a:xfrm>
            <a:off x="457200" y="2187575"/>
            <a:ext cx="2700338" cy="503238"/>
            <a:chOff x="3218373" y="2445272"/>
            <a:chExt cx="2700020" cy="504190"/>
          </a:xfrm>
        </p:grpSpPr>
        <p:sp>
          <p:nvSpPr>
            <p:cNvPr id="50219" name="Rectangle 129"/>
            <p:cNvSpPr>
              <a:spLocks noChangeArrowheads="1"/>
            </p:cNvSpPr>
            <p:nvPr/>
          </p:nvSpPr>
          <p:spPr bwMode="auto">
            <a:xfrm rot="2700000">
              <a:off x="4414455" y="2637536"/>
              <a:ext cx="307856" cy="307856"/>
            </a:xfrm>
            <a:prstGeom prst="rect">
              <a:avLst/>
            </a:prstGeom>
            <a:solidFill>
              <a:srgbClr val="D6AE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endParaRPr lang="en-US" altLang="en-US" sz="1800" b="0">
                <a:solidFill>
                  <a:schemeClr val="tx1"/>
                </a:solidFill>
                <a:latin typeface="Calibri" panose="020F0502020204030204" pitchFamily="34" charset="0"/>
                <a:cs typeface="Arial" panose="020B0604020202020204" pitchFamily="34" charset="0"/>
              </a:endParaRPr>
            </a:p>
          </p:txBody>
        </p:sp>
        <p:sp>
          <p:nvSpPr>
            <p:cNvPr id="50220" name="bk object 21"/>
            <p:cNvSpPr>
              <a:spLocks/>
            </p:cNvSpPr>
            <p:nvPr/>
          </p:nvSpPr>
          <p:spPr bwMode="auto">
            <a:xfrm>
              <a:off x="3218373" y="2445272"/>
              <a:ext cx="2700020" cy="504190"/>
            </a:xfrm>
            <a:custGeom>
              <a:avLst/>
              <a:gdLst>
                <a:gd name="T0" fmla="*/ 0 w 2700020"/>
                <a:gd name="T1" fmla="*/ 504004 h 504189"/>
                <a:gd name="T2" fmla="*/ 2699994 w 2700020"/>
                <a:gd name="T3" fmla="*/ 504004 h 504189"/>
                <a:gd name="T4" fmla="*/ 2699994 w 2700020"/>
                <a:gd name="T5" fmla="*/ 0 h 504189"/>
                <a:gd name="T6" fmla="*/ 0 w 2700020"/>
                <a:gd name="T7" fmla="*/ 0 h 504189"/>
                <a:gd name="T8" fmla="*/ 0 w 2700020"/>
                <a:gd name="T9" fmla="*/ 504004 h 504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0020" h="504189">
                  <a:moveTo>
                    <a:pt x="0" y="503999"/>
                  </a:moveTo>
                  <a:lnTo>
                    <a:pt x="2699994" y="503999"/>
                  </a:lnTo>
                  <a:lnTo>
                    <a:pt x="2699994" y="0"/>
                  </a:lnTo>
                  <a:lnTo>
                    <a:pt x="0" y="0"/>
                  </a:lnTo>
                  <a:lnTo>
                    <a:pt x="0" y="503999"/>
                  </a:lnTo>
                  <a:close/>
                </a:path>
              </a:pathLst>
            </a:custGeom>
            <a:solidFill>
              <a:srgbClr val="D6AEC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grpSp>
        <p:nvGrpSpPr>
          <p:cNvPr id="50181" name="Group 119"/>
          <p:cNvGrpSpPr>
            <a:grpSpLocks/>
          </p:cNvGrpSpPr>
          <p:nvPr/>
        </p:nvGrpSpPr>
        <p:grpSpPr bwMode="auto">
          <a:xfrm>
            <a:off x="3217863" y="3346450"/>
            <a:ext cx="2700337" cy="503238"/>
            <a:chOff x="3218373" y="3605386"/>
            <a:chExt cx="2700020" cy="504190"/>
          </a:xfrm>
        </p:grpSpPr>
        <p:sp>
          <p:nvSpPr>
            <p:cNvPr id="50217" name="Rectangle 114"/>
            <p:cNvSpPr>
              <a:spLocks noChangeArrowheads="1"/>
            </p:cNvSpPr>
            <p:nvPr/>
          </p:nvSpPr>
          <p:spPr bwMode="auto">
            <a:xfrm rot="2700000">
              <a:off x="4414455" y="3797650"/>
              <a:ext cx="307856" cy="307856"/>
            </a:xfrm>
            <a:prstGeom prst="rect">
              <a:avLst/>
            </a:prstGeom>
            <a:solidFill>
              <a:srgbClr val="FCC9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endParaRPr lang="en-US" altLang="en-US" sz="1800" b="0">
                <a:solidFill>
                  <a:schemeClr val="tx1"/>
                </a:solidFill>
                <a:latin typeface="Calibri" panose="020F0502020204030204" pitchFamily="34" charset="0"/>
                <a:cs typeface="Arial" panose="020B0604020202020204" pitchFamily="34" charset="0"/>
              </a:endParaRPr>
            </a:p>
          </p:txBody>
        </p:sp>
        <p:sp>
          <p:nvSpPr>
            <p:cNvPr id="50218" name="bk object 21"/>
            <p:cNvSpPr>
              <a:spLocks/>
            </p:cNvSpPr>
            <p:nvPr/>
          </p:nvSpPr>
          <p:spPr bwMode="auto">
            <a:xfrm>
              <a:off x="3218373" y="3605386"/>
              <a:ext cx="2700020" cy="504190"/>
            </a:xfrm>
            <a:custGeom>
              <a:avLst/>
              <a:gdLst>
                <a:gd name="T0" fmla="*/ 0 w 2700020"/>
                <a:gd name="T1" fmla="*/ 504004 h 504189"/>
                <a:gd name="T2" fmla="*/ 2699994 w 2700020"/>
                <a:gd name="T3" fmla="*/ 504004 h 504189"/>
                <a:gd name="T4" fmla="*/ 2699994 w 2700020"/>
                <a:gd name="T5" fmla="*/ 0 h 504189"/>
                <a:gd name="T6" fmla="*/ 0 w 2700020"/>
                <a:gd name="T7" fmla="*/ 0 h 504189"/>
                <a:gd name="T8" fmla="*/ 0 w 2700020"/>
                <a:gd name="T9" fmla="*/ 504004 h 504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0020" h="504189">
                  <a:moveTo>
                    <a:pt x="0" y="503999"/>
                  </a:moveTo>
                  <a:lnTo>
                    <a:pt x="2699994" y="503999"/>
                  </a:lnTo>
                  <a:lnTo>
                    <a:pt x="2699994" y="0"/>
                  </a:lnTo>
                  <a:lnTo>
                    <a:pt x="0" y="0"/>
                  </a:lnTo>
                  <a:lnTo>
                    <a:pt x="0" y="503999"/>
                  </a:lnTo>
                  <a:close/>
                </a:path>
              </a:pathLst>
            </a:custGeom>
            <a:solidFill>
              <a:srgbClr val="FCC9A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grpSp>
        <p:nvGrpSpPr>
          <p:cNvPr id="50182" name="Group 120"/>
          <p:cNvGrpSpPr>
            <a:grpSpLocks/>
          </p:cNvGrpSpPr>
          <p:nvPr/>
        </p:nvGrpSpPr>
        <p:grpSpPr bwMode="auto">
          <a:xfrm>
            <a:off x="3217863" y="2765425"/>
            <a:ext cx="2700337" cy="503238"/>
            <a:chOff x="3218373" y="3023983"/>
            <a:chExt cx="2700020" cy="504190"/>
          </a:xfrm>
        </p:grpSpPr>
        <p:sp>
          <p:nvSpPr>
            <p:cNvPr id="50215" name="Rectangle 113"/>
            <p:cNvSpPr>
              <a:spLocks noChangeArrowheads="1"/>
            </p:cNvSpPr>
            <p:nvPr/>
          </p:nvSpPr>
          <p:spPr bwMode="auto">
            <a:xfrm rot="2700000">
              <a:off x="4414455" y="3216247"/>
              <a:ext cx="307856" cy="307856"/>
            </a:xfrm>
            <a:prstGeom prst="rect">
              <a:avLst/>
            </a:prstGeom>
            <a:solidFill>
              <a:srgbClr val="FCC9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endParaRPr lang="en-US" altLang="en-US" sz="1800" b="0">
                <a:solidFill>
                  <a:schemeClr val="tx1"/>
                </a:solidFill>
                <a:latin typeface="Calibri" panose="020F0502020204030204" pitchFamily="34" charset="0"/>
                <a:cs typeface="Arial" panose="020B0604020202020204" pitchFamily="34" charset="0"/>
              </a:endParaRPr>
            </a:p>
          </p:txBody>
        </p:sp>
        <p:sp>
          <p:nvSpPr>
            <p:cNvPr id="50216" name="bk object 21"/>
            <p:cNvSpPr>
              <a:spLocks/>
            </p:cNvSpPr>
            <p:nvPr/>
          </p:nvSpPr>
          <p:spPr bwMode="auto">
            <a:xfrm>
              <a:off x="3218373" y="3023983"/>
              <a:ext cx="2700020" cy="504190"/>
            </a:xfrm>
            <a:custGeom>
              <a:avLst/>
              <a:gdLst>
                <a:gd name="T0" fmla="*/ 0 w 2700020"/>
                <a:gd name="T1" fmla="*/ 504004 h 504189"/>
                <a:gd name="T2" fmla="*/ 2699994 w 2700020"/>
                <a:gd name="T3" fmla="*/ 504004 h 504189"/>
                <a:gd name="T4" fmla="*/ 2699994 w 2700020"/>
                <a:gd name="T5" fmla="*/ 0 h 504189"/>
                <a:gd name="T6" fmla="*/ 0 w 2700020"/>
                <a:gd name="T7" fmla="*/ 0 h 504189"/>
                <a:gd name="T8" fmla="*/ 0 w 2700020"/>
                <a:gd name="T9" fmla="*/ 504004 h 504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0020" h="504189">
                  <a:moveTo>
                    <a:pt x="0" y="503999"/>
                  </a:moveTo>
                  <a:lnTo>
                    <a:pt x="2699994" y="503999"/>
                  </a:lnTo>
                  <a:lnTo>
                    <a:pt x="2699994" y="0"/>
                  </a:lnTo>
                  <a:lnTo>
                    <a:pt x="0" y="0"/>
                  </a:lnTo>
                  <a:lnTo>
                    <a:pt x="0" y="503999"/>
                  </a:lnTo>
                  <a:close/>
                </a:path>
              </a:pathLst>
            </a:custGeom>
            <a:solidFill>
              <a:srgbClr val="FCC9A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grpSp>
        <p:nvGrpSpPr>
          <p:cNvPr id="50183" name="Group 121"/>
          <p:cNvGrpSpPr>
            <a:grpSpLocks/>
          </p:cNvGrpSpPr>
          <p:nvPr/>
        </p:nvGrpSpPr>
        <p:grpSpPr bwMode="auto">
          <a:xfrm>
            <a:off x="3217863" y="2187575"/>
            <a:ext cx="2700337" cy="503238"/>
            <a:chOff x="3218373" y="2445272"/>
            <a:chExt cx="2700020" cy="504190"/>
          </a:xfrm>
        </p:grpSpPr>
        <p:sp>
          <p:nvSpPr>
            <p:cNvPr id="50213" name="Rectangle 112"/>
            <p:cNvSpPr>
              <a:spLocks noChangeArrowheads="1"/>
            </p:cNvSpPr>
            <p:nvPr/>
          </p:nvSpPr>
          <p:spPr bwMode="auto">
            <a:xfrm rot="2700000">
              <a:off x="4414455" y="2637536"/>
              <a:ext cx="307856" cy="307856"/>
            </a:xfrm>
            <a:prstGeom prst="rect">
              <a:avLst/>
            </a:prstGeom>
            <a:solidFill>
              <a:srgbClr val="FCC9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endParaRPr lang="en-US" altLang="en-US" sz="1800" b="0">
                <a:solidFill>
                  <a:schemeClr val="tx1"/>
                </a:solidFill>
                <a:latin typeface="Calibri" panose="020F0502020204030204" pitchFamily="34" charset="0"/>
                <a:cs typeface="Arial" panose="020B0604020202020204" pitchFamily="34" charset="0"/>
              </a:endParaRPr>
            </a:p>
          </p:txBody>
        </p:sp>
        <p:sp>
          <p:nvSpPr>
            <p:cNvPr id="50214" name="bk object 21"/>
            <p:cNvSpPr>
              <a:spLocks/>
            </p:cNvSpPr>
            <p:nvPr/>
          </p:nvSpPr>
          <p:spPr bwMode="auto">
            <a:xfrm>
              <a:off x="3218373" y="2445272"/>
              <a:ext cx="2700020" cy="504190"/>
            </a:xfrm>
            <a:custGeom>
              <a:avLst/>
              <a:gdLst>
                <a:gd name="T0" fmla="*/ 0 w 2700020"/>
                <a:gd name="T1" fmla="*/ 504004 h 504189"/>
                <a:gd name="T2" fmla="*/ 2699994 w 2700020"/>
                <a:gd name="T3" fmla="*/ 504004 h 504189"/>
                <a:gd name="T4" fmla="*/ 2699994 w 2700020"/>
                <a:gd name="T5" fmla="*/ 0 h 504189"/>
                <a:gd name="T6" fmla="*/ 0 w 2700020"/>
                <a:gd name="T7" fmla="*/ 0 h 504189"/>
                <a:gd name="T8" fmla="*/ 0 w 2700020"/>
                <a:gd name="T9" fmla="*/ 504004 h 504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0020" h="504189">
                  <a:moveTo>
                    <a:pt x="0" y="503999"/>
                  </a:moveTo>
                  <a:lnTo>
                    <a:pt x="2699994" y="503999"/>
                  </a:lnTo>
                  <a:lnTo>
                    <a:pt x="2699994" y="0"/>
                  </a:lnTo>
                  <a:lnTo>
                    <a:pt x="0" y="0"/>
                  </a:lnTo>
                  <a:lnTo>
                    <a:pt x="0" y="503999"/>
                  </a:lnTo>
                  <a:close/>
                </a:path>
              </a:pathLst>
            </a:custGeom>
            <a:solidFill>
              <a:srgbClr val="FCC9A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50184" name="bk object 21"/>
          <p:cNvSpPr>
            <a:spLocks/>
          </p:cNvSpPr>
          <p:nvPr/>
        </p:nvSpPr>
        <p:spPr bwMode="auto">
          <a:xfrm>
            <a:off x="5986463" y="2184400"/>
            <a:ext cx="2700337" cy="504825"/>
          </a:xfrm>
          <a:custGeom>
            <a:avLst/>
            <a:gdLst>
              <a:gd name="T0" fmla="*/ 0 w 2700020"/>
              <a:gd name="T1" fmla="*/ 507186 h 504189"/>
              <a:gd name="T2" fmla="*/ 2701579 w 2700020"/>
              <a:gd name="T3" fmla="*/ 507186 h 504189"/>
              <a:gd name="T4" fmla="*/ 2701579 w 2700020"/>
              <a:gd name="T5" fmla="*/ 0 h 504189"/>
              <a:gd name="T6" fmla="*/ 0 w 2700020"/>
              <a:gd name="T7" fmla="*/ 0 h 504189"/>
              <a:gd name="T8" fmla="*/ 0 w 2700020"/>
              <a:gd name="T9" fmla="*/ 507186 h 504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0020" h="504189">
                <a:moveTo>
                  <a:pt x="0" y="503999"/>
                </a:moveTo>
                <a:lnTo>
                  <a:pt x="2699994" y="503999"/>
                </a:lnTo>
                <a:lnTo>
                  <a:pt x="2699994" y="0"/>
                </a:lnTo>
                <a:lnTo>
                  <a:pt x="0" y="0"/>
                </a:lnTo>
                <a:lnTo>
                  <a:pt x="0" y="503999"/>
                </a:lnTo>
                <a:close/>
              </a:path>
            </a:pathLst>
          </a:custGeom>
          <a:solidFill>
            <a:srgbClr val="A0CA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nvGrpSpPr>
          <p:cNvPr id="50185" name="Group 109"/>
          <p:cNvGrpSpPr>
            <a:grpSpLocks/>
          </p:cNvGrpSpPr>
          <p:nvPr/>
        </p:nvGrpSpPr>
        <p:grpSpPr bwMode="auto">
          <a:xfrm>
            <a:off x="5986463" y="1271588"/>
            <a:ext cx="2700337" cy="895350"/>
            <a:chOff x="3218373" y="1527877"/>
            <a:chExt cx="2700020" cy="895687"/>
          </a:xfrm>
        </p:grpSpPr>
        <p:sp>
          <p:nvSpPr>
            <p:cNvPr id="50211" name="bk object 21"/>
            <p:cNvSpPr>
              <a:spLocks/>
            </p:cNvSpPr>
            <p:nvPr/>
          </p:nvSpPr>
          <p:spPr bwMode="auto">
            <a:xfrm>
              <a:off x="3218373" y="1527877"/>
              <a:ext cx="2700020" cy="834916"/>
            </a:xfrm>
            <a:custGeom>
              <a:avLst/>
              <a:gdLst>
                <a:gd name="T0" fmla="*/ 0 w 2700020"/>
                <a:gd name="T1" fmla="*/ 6275910 h 504189"/>
                <a:gd name="T2" fmla="*/ 2699994 w 2700020"/>
                <a:gd name="T3" fmla="*/ 6275910 h 504189"/>
                <a:gd name="T4" fmla="*/ 2699994 w 2700020"/>
                <a:gd name="T5" fmla="*/ 0 h 504189"/>
                <a:gd name="T6" fmla="*/ 0 w 2700020"/>
                <a:gd name="T7" fmla="*/ 0 h 504189"/>
                <a:gd name="T8" fmla="*/ 0 w 2700020"/>
                <a:gd name="T9" fmla="*/ 6275910 h 504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0020" h="504189">
                  <a:moveTo>
                    <a:pt x="0" y="503999"/>
                  </a:moveTo>
                  <a:lnTo>
                    <a:pt x="2699994" y="503999"/>
                  </a:lnTo>
                  <a:lnTo>
                    <a:pt x="2699994" y="0"/>
                  </a:lnTo>
                  <a:lnTo>
                    <a:pt x="0" y="0"/>
                  </a:lnTo>
                  <a:lnTo>
                    <a:pt x="0" y="503999"/>
                  </a:lnTo>
                  <a:close/>
                </a:path>
              </a:pathLst>
            </a:custGeom>
            <a:solidFill>
              <a:srgbClr val="0087B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0212" name="Rectangle 111"/>
            <p:cNvSpPr>
              <a:spLocks noChangeArrowheads="1"/>
            </p:cNvSpPr>
            <p:nvPr/>
          </p:nvSpPr>
          <p:spPr bwMode="auto">
            <a:xfrm rot="2700000">
              <a:off x="4414455" y="2115708"/>
              <a:ext cx="307856" cy="307856"/>
            </a:xfrm>
            <a:prstGeom prst="rect">
              <a:avLst/>
            </a:prstGeom>
            <a:solidFill>
              <a:srgbClr val="0087B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endParaRPr lang="en-US" altLang="en-US" sz="1800" b="0">
                <a:solidFill>
                  <a:schemeClr val="tx1"/>
                </a:solidFill>
                <a:latin typeface="Calibri" panose="020F0502020204030204" pitchFamily="34" charset="0"/>
                <a:cs typeface="Arial" panose="020B0604020202020204" pitchFamily="34" charset="0"/>
              </a:endParaRPr>
            </a:p>
          </p:txBody>
        </p:sp>
      </p:grpSp>
      <p:grpSp>
        <p:nvGrpSpPr>
          <p:cNvPr id="50186" name="Group 102"/>
          <p:cNvGrpSpPr>
            <a:grpSpLocks/>
          </p:cNvGrpSpPr>
          <p:nvPr/>
        </p:nvGrpSpPr>
        <p:grpSpPr bwMode="auto">
          <a:xfrm>
            <a:off x="3217863" y="1271588"/>
            <a:ext cx="2700337" cy="895350"/>
            <a:chOff x="3218373" y="1527877"/>
            <a:chExt cx="2700020" cy="895687"/>
          </a:xfrm>
        </p:grpSpPr>
        <p:sp>
          <p:nvSpPr>
            <p:cNvPr id="50209" name="bk object 21"/>
            <p:cNvSpPr>
              <a:spLocks/>
            </p:cNvSpPr>
            <p:nvPr/>
          </p:nvSpPr>
          <p:spPr bwMode="auto">
            <a:xfrm>
              <a:off x="3218373" y="1527877"/>
              <a:ext cx="2700020" cy="834916"/>
            </a:xfrm>
            <a:custGeom>
              <a:avLst/>
              <a:gdLst>
                <a:gd name="T0" fmla="*/ 0 w 2700020"/>
                <a:gd name="T1" fmla="*/ 6275910 h 504189"/>
                <a:gd name="T2" fmla="*/ 2699994 w 2700020"/>
                <a:gd name="T3" fmla="*/ 6275910 h 504189"/>
                <a:gd name="T4" fmla="*/ 2699994 w 2700020"/>
                <a:gd name="T5" fmla="*/ 0 h 504189"/>
                <a:gd name="T6" fmla="*/ 0 w 2700020"/>
                <a:gd name="T7" fmla="*/ 0 h 504189"/>
                <a:gd name="T8" fmla="*/ 0 w 2700020"/>
                <a:gd name="T9" fmla="*/ 6275910 h 504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0020" h="504189">
                  <a:moveTo>
                    <a:pt x="0" y="503999"/>
                  </a:moveTo>
                  <a:lnTo>
                    <a:pt x="2699994" y="503999"/>
                  </a:lnTo>
                  <a:lnTo>
                    <a:pt x="2699994" y="0"/>
                  </a:lnTo>
                  <a:lnTo>
                    <a:pt x="0" y="0"/>
                  </a:lnTo>
                  <a:lnTo>
                    <a:pt x="0" y="503999"/>
                  </a:lnTo>
                  <a:close/>
                </a:path>
              </a:pathLst>
            </a:custGeom>
            <a:solidFill>
              <a:srgbClr val="EA751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0210" name="Rectangle 101"/>
            <p:cNvSpPr>
              <a:spLocks noChangeArrowheads="1"/>
            </p:cNvSpPr>
            <p:nvPr/>
          </p:nvSpPr>
          <p:spPr bwMode="auto">
            <a:xfrm rot="2700000">
              <a:off x="4414455" y="2115708"/>
              <a:ext cx="307856" cy="307856"/>
            </a:xfrm>
            <a:prstGeom prst="rect">
              <a:avLst/>
            </a:prstGeom>
            <a:solidFill>
              <a:srgbClr val="EA75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endParaRPr lang="en-US" altLang="en-US" sz="1800" b="0">
                <a:solidFill>
                  <a:schemeClr val="tx1"/>
                </a:solidFill>
                <a:latin typeface="Calibri" panose="020F0502020204030204" pitchFamily="34" charset="0"/>
                <a:cs typeface="Arial" panose="020B0604020202020204" pitchFamily="34" charset="0"/>
              </a:endParaRPr>
            </a:p>
          </p:txBody>
        </p:sp>
      </p:grpSp>
      <p:sp>
        <p:nvSpPr>
          <p:cNvPr id="50187" name="bk object 21"/>
          <p:cNvSpPr>
            <a:spLocks/>
          </p:cNvSpPr>
          <p:nvPr/>
        </p:nvSpPr>
        <p:spPr bwMode="auto">
          <a:xfrm>
            <a:off x="457200" y="3924300"/>
            <a:ext cx="2700338" cy="503238"/>
          </a:xfrm>
          <a:custGeom>
            <a:avLst/>
            <a:gdLst>
              <a:gd name="T0" fmla="*/ 0 w 2700020"/>
              <a:gd name="T1" fmla="*/ 499264 h 504189"/>
              <a:gd name="T2" fmla="*/ 2701584 w 2700020"/>
              <a:gd name="T3" fmla="*/ 499264 h 504189"/>
              <a:gd name="T4" fmla="*/ 2701584 w 2700020"/>
              <a:gd name="T5" fmla="*/ 0 h 504189"/>
              <a:gd name="T6" fmla="*/ 0 w 2700020"/>
              <a:gd name="T7" fmla="*/ 0 h 504189"/>
              <a:gd name="T8" fmla="*/ 0 w 2700020"/>
              <a:gd name="T9" fmla="*/ 499264 h 504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0020" h="504189">
                <a:moveTo>
                  <a:pt x="0" y="503999"/>
                </a:moveTo>
                <a:lnTo>
                  <a:pt x="2699994" y="503999"/>
                </a:lnTo>
                <a:lnTo>
                  <a:pt x="2699994" y="0"/>
                </a:lnTo>
                <a:lnTo>
                  <a:pt x="0" y="0"/>
                </a:lnTo>
                <a:lnTo>
                  <a:pt x="0" y="503999"/>
                </a:lnTo>
                <a:close/>
              </a:path>
            </a:pathLst>
          </a:custGeom>
          <a:solidFill>
            <a:srgbClr val="D6AEC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0188" name="bk object 21"/>
          <p:cNvSpPr>
            <a:spLocks/>
          </p:cNvSpPr>
          <p:nvPr/>
        </p:nvSpPr>
        <p:spPr bwMode="auto">
          <a:xfrm>
            <a:off x="3217863" y="3924300"/>
            <a:ext cx="2700337" cy="503238"/>
          </a:xfrm>
          <a:custGeom>
            <a:avLst/>
            <a:gdLst>
              <a:gd name="T0" fmla="*/ 0 w 2700020"/>
              <a:gd name="T1" fmla="*/ 499264 h 504189"/>
              <a:gd name="T2" fmla="*/ 2701579 w 2700020"/>
              <a:gd name="T3" fmla="*/ 499264 h 504189"/>
              <a:gd name="T4" fmla="*/ 2701579 w 2700020"/>
              <a:gd name="T5" fmla="*/ 0 h 504189"/>
              <a:gd name="T6" fmla="*/ 0 w 2700020"/>
              <a:gd name="T7" fmla="*/ 0 h 504189"/>
              <a:gd name="T8" fmla="*/ 0 w 2700020"/>
              <a:gd name="T9" fmla="*/ 499264 h 504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0020" h="504189">
                <a:moveTo>
                  <a:pt x="0" y="503999"/>
                </a:moveTo>
                <a:lnTo>
                  <a:pt x="2699994" y="503999"/>
                </a:lnTo>
                <a:lnTo>
                  <a:pt x="2699994" y="0"/>
                </a:lnTo>
                <a:lnTo>
                  <a:pt x="0" y="0"/>
                </a:lnTo>
                <a:lnTo>
                  <a:pt x="0" y="503999"/>
                </a:lnTo>
                <a:close/>
              </a:path>
            </a:pathLst>
          </a:custGeom>
          <a:solidFill>
            <a:srgbClr val="FCC9A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0189" name="object 2"/>
          <p:cNvSpPr txBox="1">
            <a:spLocks/>
          </p:cNvSpPr>
          <p:nvPr/>
        </p:nvSpPr>
        <p:spPr bwMode="auto">
          <a:xfrm>
            <a:off x="592138" y="527050"/>
            <a:ext cx="810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2400">
                <a:solidFill>
                  <a:srgbClr val="182D2A"/>
                </a:solidFill>
                <a:cs typeface="Arial" panose="020B0604020202020204" pitchFamily="34" charset="0"/>
              </a:rPr>
              <a:t>ACHIEVING THE VISION</a:t>
            </a:r>
          </a:p>
        </p:txBody>
      </p:sp>
      <p:sp>
        <p:nvSpPr>
          <p:cNvPr id="55" name="object 2"/>
          <p:cNvSpPr txBox="1"/>
          <p:nvPr/>
        </p:nvSpPr>
        <p:spPr>
          <a:xfrm>
            <a:off x="4105275" y="1370013"/>
            <a:ext cx="1679575" cy="600075"/>
          </a:xfrm>
          <a:prstGeom prst="rect">
            <a:avLst/>
          </a:prstGeom>
        </p:spPr>
        <p:txBody>
          <a:bodyPr lIns="0" tIns="0" rIns="0" bIns="0">
            <a:spAutoFit/>
          </a:bodyPr>
          <a:lstStyle/>
          <a:p>
            <a:pPr eaLnBrk="1" hangingPunct="1">
              <a:defRPr/>
            </a:pPr>
            <a:r>
              <a:rPr sz="1100" b="1" spc="20" dirty="0">
                <a:solidFill>
                  <a:srgbClr val="F7AD76"/>
                </a:solidFill>
                <a:latin typeface="Verdana"/>
                <a:cs typeface="Verdana"/>
              </a:rPr>
              <a:t>THEME</a:t>
            </a:r>
            <a:r>
              <a:rPr sz="1100" b="1" spc="-90" dirty="0">
                <a:solidFill>
                  <a:srgbClr val="F7AD76"/>
                </a:solidFill>
                <a:latin typeface="Verdana"/>
                <a:cs typeface="Verdana"/>
              </a:rPr>
              <a:t> </a:t>
            </a:r>
            <a:r>
              <a:rPr sz="1100" b="1" spc="15" dirty="0">
                <a:solidFill>
                  <a:srgbClr val="F7AD76"/>
                </a:solidFill>
                <a:latin typeface="Verdana"/>
                <a:cs typeface="Verdana"/>
              </a:rPr>
              <a:t>2</a:t>
            </a:r>
            <a:r>
              <a:rPr lang="en-AU" sz="1100" b="1" spc="15" dirty="0">
                <a:solidFill>
                  <a:srgbClr val="F7AD76"/>
                </a:solidFill>
                <a:latin typeface="Verdana"/>
                <a:cs typeface="Verdana"/>
              </a:rPr>
              <a:t/>
            </a:r>
            <a:br>
              <a:rPr lang="en-AU" sz="1100" b="1" spc="15" dirty="0">
                <a:solidFill>
                  <a:srgbClr val="F7AD76"/>
                </a:solidFill>
                <a:latin typeface="Verdana"/>
                <a:cs typeface="Verdana"/>
              </a:rPr>
            </a:br>
            <a:r>
              <a:rPr lang="en-US" sz="1400" b="1" spc="-5" dirty="0">
                <a:solidFill>
                  <a:srgbClr val="FFFFFF"/>
                </a:solidFill>
                <a:latin typeface="Verdana"/>
                <a:cs typeface="Verdana"/>
              </a:rPr>
              <a:t>REGULATORY EFFECTIVENESS</a:t>
            </a:r>
            <a:endParaRPr sz="1400" dirty="0">
              <a:latin typeface="Verdana"/>
              <a:cs typeface="Verdana"/>
            </a:endParaRPr>
          </a:p>
        </p:txBody>
      </p:sp>
      <p:sp>
        <p:nvSpPr>
          <p:cNvPr id="64" name="object 11"/>
          <p:cNvSpPr txBox="1"/>
          <p:nvPr/>
        </p:nvSpPr>
        <p:spPr>
          <a:xfrm>
            <a:off x="6873875" y="1477963"/>
            <a:ext cx="1417638" cy="384175"/>
          </a:xfrm>
          <a:prstGeom prst="rect">
            <a:avLst/>
          </a:prstGeom>
        </p:spPr>
        <p:txBody>
          <a:bodyPr lIns="0" tIns="0" rIns="0" bIns="0">
            <a:spAutoFit/>
          </a:bodyPr>
          <a:lstStyle/>
          <a:p>
            <a:pPr eaLnBrk="1" hangingPunct="1">
              <a:defRPr/>
            </a:pPr>
            <a:r>
              <a:rPr sz="1100" b="1" spc="20" dirty="0">
                <a:solidFill>
                  <a:srgbClr val="6CB1D6"/>
                </a:solidFill>
                <a:latin typeface="Verdana"/>
                <a:cs typeface="Verdana"/>
              </a:rPr>
              <a:t>THEME</a:t>
            </a:r>
            <a:r>
              <a:rPr sz="1100" b="1" spc="-90" dirty="0">
                <a:solidFill>
                  <a:srgbClr val="6CB1D6"/>
                </a:solidFill>
                <a:latin typeface="Verdana"/>
                <a:cs typeface="Verdana"/>
              </a:rPr>
              <a:t> </a:t>
            </a:r>
            <a:r>
              <a:rPr sz="1100" b="1" spc="15" dirty="0">
                <a:solidFill>
                  <a:srgbClr val="6CB1D6"/>
                </a:solidFill>
                <a:latin typeface="Verdana"/>
                <a:cs typeface="Verdana"/>
              </a:rPr>
              <a:t>3</a:t>
            </a:r>
            <a:endParaRPr sz="1100" dirty="0">
              <a:latin typeface="Verdana"/>
              <a:cs typeface="Verdana"/>
            </a:endParaRPr>
          </a:p>
          <a:p>
            <a:pPr eaLnBrk="1" hangingPunct="1">
              <a:defRPr/>
            </a:pPr>
            <a:r>
              <a:rPr sz="1400" b="1" spc="-5" dirty="0">
                <a:solidFill>
                  <a:srgbClr val="FFFFFF"/>
                </a:solidFill>
                <a:latin typeface="Verdana"/>
                <a:cs typeface="Verdana"/>
              </a:rPr>
              <a:t>STEP</a:t>
            </a:r>
            <a:r>
              <a:rPr sz="1400" b="1" spc="-95" dirty="0">
                <a:solidFill>
                  <a:srgbClr val="FFFFFF"/>
                </a:solidFill>
                <a:latin typeface="Verdana"/>
                <a:cs typeface="Verdana"/>
              </a:rPr>
              <a:t> </a:t>
            </a:r>
            <a:r>
              <a:rPr sz="1400" b="1" dirty="0">
                <a:solidFill>
                  <a:srgbClr val="FFFFFF"/>
                </a:solidFill>
                <a:latin typeface="Verdana"/>
                <a:cs typeface="Verdana"/>
              </a:rPr>
              <a:t>CHANGE</a:t>
            </a:r>
            <a:endParaRPr sz="1400" dirty="0">
              <a:latin typeface="Verdana"/>
              <a:cs typeface="Verdana"/>
            </a:endParaRPr>
          </a:p>
        </p:txBody>
      </p:sp>
      <p:sp>
        <p:nvSpPr>
          <p:cNvPr id="88" name="object 35"/>
          <p:cNvSpPr txBox="1"/>
          <p:nvPr/>
        </p:nvSpPr>
        <p:spPr>
          <a:xfrm>
            <a:off x="3770313" y="2282825"/>
            <a:ext cx="1597025" cy="312738"/>
          </a:xfrm>
          <a:prstGeom prst="rect">
            <a:avLst/>
          </a:prstGeom>
        </p:spPr>
        <p:txBody>
          <a:bodyPr lIns="0" tIns="0" rIns="0" bIns="0">
            <a:spAutoFit/>
          </a:bodyPr>
          <a:lstStyle/>
          <a:p>
            <a:pPr algn="ctr" eaLnBrk="1" hangingPunct="1">
              <a:defRPr/>
            </a:pPr>
            <a:r>
              <a:rPr sz="1000" b="1" dirty="0">
                <a:solidFill>
                  <a:srgbClr val="EA7517"/>
                </a:solidFill>
                <a:latin typeface="Verdana"/>
                <a:cs typeface="Verdana"/>
              </a:rPr>
              <a:t>5</a:t>
            </a:r>
            <a:endParaRPr sz="1000">
              <a:latin typeface="Verdana"/>
              <a:cs typeface="Verdana"/>
            </a:endParaRPr>
          </a:p>
          <a:p>
            <a:pPr algn="ctr" eaLnBrk="1" hangingPunct="1">
              <a:defRPr/>
            </a:pPr>
            <a:r>
              <a:rPr sz="1000" spc="-5" dirty="0">
                <a:solidFill>
                  <a:srgbClr val="1C1C1A"/>
                </a:solidFill>
                <a:latin typeface="Verdana"/>
                <a:cs typeface="Verdana"/>
              </a:rPr>
              <a:t>Organisational</a:t>
            </a:r>
            <a:r>
              <a:rPr sz="1000" spc="-55" dirty="0">
                <a:solidFill>
                  <a:srgbClr val="1C1C1A"/>
                </a:solidFill>
                <a:latin typeface="Verdana"/>
                <a:cs typeface="Verdana"/>
              </a:rPr>
              <a:t> </a:t>
            </a:r>
            <a:r>
              <a:rPr sz="1000" spc="-5" dirty="0">
                <a:solidFill>
                  <a:srgbClr val="1C1C1A"/>
                </a:solidFill>
                <a:latin typeface="Verdana"/>
                <a:cs typeface="Verdana"/>
              </a:rPr>
              <a:t>capability</a:t>
            </a:r>
            <a:endParaRPr sz="1000">
              <a:latin typeface="Verdana"/>
              <a:cs typeface="Verdana"/>
            </a:endParaRPr>
          </a:p>
        </p:txBody>
      </p:sp>
      <p:sp>
        <p:nvSpPr>
          <p:cNvPr id="89" name="object 36"/>
          <p:cNvSpPr txBox="1"/>
          <p:nvPr/>
        </p:nvSpPr>
        <p:spPr>
          <a:xfrm>
            <a:off x="5986463" y="2282825"/>
            <a:ext cx="2700337" cy="307975"/>
          </a:xfrm>
          <a:prstGeom prst="rect">
            <a:avLst/>
          </a:prstGeom>
        </p:spPr>
        <p:txBody>
          <a:bodyPr lIns="0" tIns="0" rIns="0" bIns="0">
            <a:spAutoFit/>
          </a:bodyPr>
          <a:lstStyle/>
          <a:p>
            <a:pPr algn="ctr" eaLnBrk="1" hangingPunct="1">
              <a:defRPr/>
            </a:pPr>
            <a:r>
              <a:rPr sz="1000" b="1" dirty="0">
                <a:solidFill>
                  <a:srgbClr val="0087B9"/>
                </a:solidFill>
                <a:latin typeface="Verdana"/>
                <a:cs typeface="Verdana"/>
              </a:rPr>
              <a:t>9</a:t>
            </a:r>
            <a:endParaRPr sz="1000" dirty="0">
              <a:latin typeface="Verdana"/>
              <a:cs typeface="Verdana"/>
            </a:endParaRPr>
          </a:p>
          <a:p>
            <a:pPr algn="ctr" eaLnBrk="1" hangingPunct="1">
              <a:defRPr/>
            </a:pPr>
            <a:r>
              <a:rPr sz="1000" spc="-15" dirty="0">
                <a:solidFill>
                  <a:srgbClr val="1C1C1A"/>
                </a:solidFill>
                <a:latin typeface="Verdana"/>
                <a:cs typeface="Verdana"/>
              </a:rPr>
              <a:t>Targeted</a:t>
            </a:r>
            <a:r>
              <a:rPr sz="1000" spc="-75" dirty="0">
                <a:solidFill>
                  <a:srgbClr val="1C1C1A"/>
                </a:solidFill>
                <a:latin typeface="Verdana"/>
                <a:cs typeface="Verdana"/>
              </a:rPr>
              <a:t> </a:t>
            </a:r>
            <a:r>
              <a:rPr sz="1000" spc="-5" dirty="0">
                <a:solidFill>
                  <a:srgbClr val="1C1C1A"/>
                </a:solidFill>
                <a:latin typeface="Verdana"/>
                <a:cs typeface="Verdana"/>
              </a:rPr>
              <a:t>programmes</a:t>
            </a:r>
            <a:endParaRPr sz="1000" dirty="0">
              <a:latin typeface="Verdana"/>
              <a:cs typeface="Verdana"/>
            </a:endParaRPr>
          </a:p>
        </p:txBody>
      </p:sp>
      <p:sp>
        <p:nvSpPr>
          <p:cNvPr id="90" name="object 37"/>
          <p:cNvSpPr txBox="1"/>
          <p:nvPr/>
        </p:nvSpPr>
        <p:spPr>
          <a:xfrm>
            <a:off x="1084263" y="2863850"/>
            <a:ext cx="1446212" cy="312738"/>
          </a:xfrm>
          <a:prstGeom prst="rect">
            <a:avLst/>
          </a:prstGeom>
        </p:spPr>
        <p:txBody>
          <a:bodyPr lIns="0" tIns="0" rIns="0" bIns="0">
            <a:spAutoFit/>
          </a:bodyPr>
          <a:lstStyle/>
          <a:p>
            <a:pPr algn="ctr" eaLnBrk="1" hangingPunct="1">
              <a:defRPr/>
            </a:pPr>
            <a:r>
              <a:rPr sz="1000" b="1" dirty="0">
                <a:solidFill>
                  <a:srgbClr val="98397B"/>
                </a:solidFill>
                <a:latin typeface="Verdana"/>
                <a:cs typeface="Verdana"/>
              </a:rPr>
              <a:t>2</a:t>
            </a:r>
            <a:endParaRPr sz="1000">
              <a:latin typeface="Verdana"/>
              <a:cs typeface="Verdana"/>
            </a:endParaRPr>
          </a:p>
          <a:p>
            <a:pPr algn="ctr" eaLnBrk="1" hangingPunct="1">
              <a:defRPr/>
            </a:pPr>
            <a:r>
              <a:rPr sz="1000" spc="-5" dirty="0">
                <a:solidFill>
                  <a:srgbClr val="1C1C1A"/>
                </a:solidFill>
                <a:latin typeface="Verdana"/>
                <a:cs typeface="Verdana"/>
              </a:rPr>
              <a:t>Partnering with</a:t>
            </a:r>
            <a:r>
              <a:rPr sz="1000" spc="-75" dirty="0">
                <a:solidFill>
                  <a:srgbClr val="1C1C1A"/>
                </a:solidFill>
                <a:latin typeface="Verdana"/>
                <a:cs typeface="Verdana"/>
              </a:rPr>
              <a:t> </a:t>
            </a:r>
            <a:r>
              <a:rPr sz="1000" dirty="0">
                <a:solidFill>
                  <a:srgbClr val="1C1C1A"/>
                </a:solidFill>
                <a:latin typeface="Verdana"/>
                <a:cs typeface="Verdana"/>
              </a:rPr>
              <a:t>others</a:t>
            </a:r>
            <a:endParaRPr sz="1000">
              <a:latin typeface="Verdana"/>
              <a:cs typeface="Verdana"/>
            </a:endParaRPr>
          </a:p>
        </p:txBody>
      </p:sp>
      <p:sp>
        <p:nvSpPr>
          <p:cNvPr id="91" name="object 38"/>
          <p:cNvSpPr txBox="1"/>
          <p:nvPr/>
        </p:nvSpPr>
        <p:spPr>
          <a:xfrm>
            <a:off x="3787775" y="2863850"/>
            <a:ext cx="1562100" cy="312738"/>
          </a:xfrm>
          <a:prstGeom prst="rect">
            <a:avLst/>
          </a:prstGeom>
        </p:spPr>
        <p:txBody>
          <a:bodyPr lIns="0" tIns="0" rIns="0" bIns="0">
            <a:spAutoFit/>
          </a:bodyPr>
          <a:lstStyle/>
          <a:p>
            <a:pPr algn="ctr" eaLnBrk="1" hangingPunct="1">
              <a:defRPr/>
            </a:pPr>
            <a:r>
              <a:rPr sz="1000" b="1" dirty="0">
                <a:solidFill>
                  <a:srgbClr val="EA7517"/>
                </a:solidFill>
                <a:latin typeface="Verdana"/>
                <a:cs typeface="Verdana"/>
              </a:rPr>
              <a:t>6</a:t>
            </a:r>
            <a:endParaRPr sz="1000">
              <a:latin typeface="Verdana"/>
              <a:cs typeface="Verdana"/>
            </a:endParaRPr>
          </a:p>
          <a:p>
            <a:pPr algn="ctr" eaLnBrk="1" hangingPunct="1">
              <a:defRPr/>
            </a:pPr>
            <a:r>
              <a:rPr sz="1000" spc="-5" dirty="0">
                <a:solidFill>
                  <a:srgbClr val="1C1C1A"/>
                </a:solidFill>
                <a:latin typeface="Verdana"/>
                <a:cs typeface="Verdana"/>
              </a:rPr>
              <a:t>Guidance </a:t>
            </a:r>
            <a:r>
              <a:rPr sz="1000" dirty="0">
                <a:solidFill>
                  <a:srgbClr val="1C1C1A"/>
                </a:solidFill>
                <a:latin typeface="Verdana"/>
                <a:cs typeface="Verdana"/>
              </a:rPr>
              <a:t>and</a:t>
            </a:r>
            <a:r>
              <a:rPr sz="1000" spc="-90" dirty="0">
                <a:solidFill>
                  <a:srgbClr val="1C1C1A"/>
                </a:solidFill>
                <a:latin typeface="Verdana"/>
                <a:cs typeface="Verdana"/>
              </a:rPr>
              <a:t> </a:t>
            </a:r>
            <a:r>
              <a:rPr sz="1000" dirty="0">
                <a:solidFill>
                  <a:srgbClr val="1C1C1A"/>
                </a:solidFill>
                <a:latin typeface="Verdana"/>
                <a:cs typeface="Verdana"/>
              </a:rPr>
              <a:t>education</a:t>
            </a:r>
            <a:endParaRPr sz="1000">
              <a:latin typeface="Verdana"/>
              <a:cs typeface="Verdana"/>
            </a:endParaRPr>
          </a:p>
        </p:txBody>
      </p:sp>
      <p:sp>
        <p:nvSpPr>
          <p:cNvPr id="92" name="object 39"/>
          <p:cNvSpPr txBox="1"/>
          <p:nvPr/>
        </p:nvSpPr>
        <p:spPr>
          <a:xfrm>
            <a:off x="1258888" y="3443288"/>
            <a:ext cx="1096962" cy="314325"/>
          </a:xfrm>
          <a:prstGeom prst="rect">
            <a:avLst/>
          </a:prstGeom>
        </p:spPr>
        <p:txBody>
          <a:bodyPr lIns="0" tIns="0" rIns="0" bIns="0">
            <a:spAutoFit/>
          </a:bodyPr>
          <a:lstStyle/>
          <a:p>
            <a:pPr algn="ctr" eaLnBrk="1" hangingPunct="1">
              <a:defRPr/>
            </a:pPr>
            <a:r>
              <a:rPr sz="1000" b="1" dirty="0">
                <a:solidFill>
                  <a:srgbClr val="98397B"/>
                </a:solidFill>
                <a:latin typeface="Verdana"/>
                <a:cs typeface="Verdana"/>
              </a:rPr>
              <a:t>3</a:t>
            </a:r>
            <a:endParaRPr sz="1000">
              <a:latin typeface="Verdana"/>
              <a:cs typeface="Verdana"/>
            </a:endParaRPr>
          </a:p>
          <a:p>
            <a:pPr algn="ctr" eaLnBrk="1" hangingPunct="1">
              <a:defRPr/>
            </a:pPr>
            <a:r>
              <a:rPr sz="1000" spc="-5" dirty="0">
                <a:solidFill>
                  <a:srgbClr val="1C1C1A"/>
                </a:solidFill>
                <a:latin typeface="Verdana"/>
                <a:cs typeface="Verdana"/>
              </a:rPr>
              <a:t>Health by</a:t>
            </a:r>
            <a:r>
              <a:rPr sz="1000" spc="-80" dirty="0">
                <a:solidFill>
                  <a:srgbClr val="1C1C1A"/>
                </a:solidFill>
                <a:latin typeface="Verdana"/>
                <a:cs typeface="Verdana"/>
              </a:rPr>
              <a:t> </a:t>
            </a:r>
            <a:r>
              <a:rPr sz="1000" dirty="0">
                <a:solidFill>
                  <a:srgbClr val="1C1C1A"/>
                </a:solidFill>
                <a:latin typeface="Verdana"/>
                <a:cs typeface="Verdana"/>
              </a:rPr>
              <a:t>design</a:t>
            </a:r>
            <a:endParaRPr sz="1000">
              <a:latin typeface="Verdana"/>
              <a:cs typeface="Verdana"/>
            </a:endParaRPr>
          </a:p>
        </p:txBody>
      </p:sp>
      <p:sp>
        <p:nvSpPr>
          <p:cNvPr id="93" name="object 40"/>
          <p:cNvSpPr txBox="1"/>
          <p:nvPr/>
        </p:nvSpPr>
        <p:spPr>
          <a:xfrm>
            <a:off x="3741738" y="3443288"/>
            <a:ext cx="1652587" cy="314325"/>
          </a:xfrm>
          <a:prstGeom prst="rect">
            <a:avLst/>
          </a:prstGeom>
        </p:spPr>
        <p:txBody>
          <a:bodyPr lIns="0" tIns="0" rIns="0" bIns="0">
            <a:spAutoFit/>
          </a:bodyPr>
          <a:lstStyle/>
          <a:p>
            <a:pPr algn="ctr" eaLnBrk="1" hangingPunct="1">
              <a:defRPr/>
            </a:pPr>
            <a:r>
              <a:rPr sz="1000" b="1" dirty="0">
                <a:solidFill>
                  <a:srgbClr val="EA7517"/>
                </a:solidFill>
                <a:latin typeface="Verdana"/>
                <a:cs typeface="Verdana"/>
              </a:rPr>
              <a:t>7</a:t>
            </a:r>
            <a:endParaRPr sz="1000" dirty="0">
              <a:latin typeface="Verdana"/>
              <a:cs typeface="Verdana"/>
            </a:endParaRPr>
          </a:p>
          <a:p>
            <a:pPr algn="ctr" eaLnBrk="1" hangingPunct="1">
              <a:defRPr/>
            </a:pPr>
            <a:r>
              <a:rPr sz="1000" spc="-5" dirty="0">
                <a:solidFill>
                  <a:srgbClr val="1C1C1A"/>
                </a:solidFill>
                <a:latin typeface="Verdana"/>
                <a:cs typeface="Verdana"/>
              </a:rPr>
              <a:t>Research </a:t>
            </a:r>
            <a:r>
              <a:rPr sz="1000" dirty="0">
                <a:solidFill>
                  <a:srgbClr val="1C1C1A"/>
                </a:solidFill>
                <a:latin typeface="Verdana"/>
                <a:cs typeface="Verdana"/>
              </a:rPr>
              <a:t>and</a:t>
            </a:r>
            <a:r>
              <a:rPr sz="1000" spc="-90" dirty="0">
                <a:solidFill>
                  <a:srgbClr val="1C1C1A"/>
                </a:solidFill>
                <a:latin typeface="Verdana"/>
                <a:cs typeface="Verdana"/>
              </a:rPr>
              <a:t> </a:t>
            </a:r>
            <a:r>
              <a:rPr sz="1000" spc="-5" dirty="0">
                <a:solidFill>
                  <a:srgbClr val="1C1C1A"/>
                </a:solidFill>
                <a:latin typeface="Verdana"/>
                <a:cs typeface="Verdana"/>
              </a:rPr>
              <a:t>intelligence</a:t>
            </a:r>
            <a:endParaRPr sz="1000" dirty="0">
              <a:latin typeface="Verdana"/>
              <a:cs typeface="Verdana"/>
            </a:endParaRPr>
          </a:p>
        </p:txBody>
      </p:sp>
      <p:sp>
        <p:nvSpPr>
          <p:cNvPr id="94" name="object 41"/>
          <p:cNvSpPr txBox="1"/>
          <p:nvPr/>
        </p:nvSpPr>
        <p:spPr>
          <a:xfrm>
            <a:off x="812800" y="4021138"/>
            <a:ext cx="1989138" cy="307975"/>
          </a:xfrm>
          <a:prstGeom prst="rect">
            <a:avLst/>
          </a:prstGeom>
          <a:noFill/>
        </p:spPr>
        <p:txBody>
          <a:bodyPr lIns="0" tIns="0" rIns="0" bIns="0">
            <a:spAutoFit/>
          </a:bodyPr>
          <a:lstStyle/>
          <a:p>
            <a:pPr algn="ctr" eaLnBrk="1" hangingPunct="1">
              <a:defRPr/>
            </a:pPr>
            <a:r>
              <a:rPr sz="1000" b="1" dirty="0">
                <a:solidFill>
                  <a:srgbClr val="98397B"/>
                </a:solidFill>
                <a:latin typeface="Verdana"/>
                <a:cs typeface="Verdana"/>
              </a:rPr>
              <a:t>4</a:t>
            </a:r>
            <a:endParaRPr sz="1000" dirty="0">
              <a:latin typeface="Verdana"/>
              <a:cs typeface="Verdana"/>
            </a:endParaRPr>
          </a:p>
          <a:p>
            <a:pPr algn="ctr" eaLnBrk="1" hangingPunct="1">
              <a:defRPr/>
            </a:pPr>
            <a:r>
              <a:rPr sz="1000" spc="-10" dirty="0">
                <a:solidFill>
                  <a:srgbClr val="1C1C1A"/>
                </a:solidFill>
                <a:latin typeface="Verdana"/>
                <a:cs typeface="Verdana"/>
              </a:rPr>
              <a:t>Workforce</a:t>
            </a:r>
            <a:r>
              <a:rPr sz="1000" spc="-20" dirty="0">
                <a:solidFill>
                  <a:srgbClr val="1C1C1A"/>
                </a:solidFill>
                <a:latin typeface="Verdana"/>
                <a:cs typeface="Verdana"/>
              </a:rPr>
              <a:t> </a:t>
            </a:r>
            <a:r>
              <a:rPr sz="1000" spc="-5" dirty="0">
                <a:solidFill>
                  <a:srgbClr val="1C1C1A"/>
                </a:solidFill>
                <a:latin typeface="Verdana"/>
                <a:cs typeface="Verdana"/>
              </a:rPr>
              <a:t>development</a:t>
            </a:r>
            <a:endParaRPr sz="1000" dirty="0">
              <a:latin typeface="Verdana"/>
              <a:cs typeface="Verdana"/>
            </a:endParaRPr>
          </a:p>
        </p:txBody>
      </p:sp>
      <p:sp>
        <p:nvSpPr>
          <p:cNvPr id="95" name="object 42"/>
          <p:cNvSpPr txBox="1"/>
          <p:nvPr/>
        </p:nvSpPr>
        <p:spPr>
          <a:xfrm>
            <a:off x="3605213" y="4021138"/>
            <a:ext cx="1927225" cy="307975"/>
          </a:xfrm>
          <a:prstGeom prst="rect">
            <a:avLst/>
          </a:prstGeom>
          <a:noFill/>
        </p:spPr>
        <p:txBody>
          <a:bodyPr lIns="0" tIns="0" rIns="0" bIns="0">
            <a:spAutoFit/>
          </a:bodyPr>
          <a:lstStyle/>
          <a:p>
            <a:pPr algn="ctr" eaLnBrk="1" hangingPunct="1">
              <a:defRPr/>
            </a:pPr>
            <a:r>
              <a:rPr sz="1000" b="1" dirty="0">
                <a:solidFill>
                  <a:srgbClr val="EA7517"/>
                </a:solidFill>
                <a:latin typeface="Verdana"/>
                <a:cs typeface="Verdana"/>
              </a:rPr>
              <a:t>8</a:t>
            </a:r>
            <a:endParaRPr sz="1000" dirty="0">
              <a:latin typeface="Verdana"/>
              <a:cs typeface="Verdana"/>
            </a:endParaRPr>
          </a:p>
          <a:p>
            <a:pPr algn="ctr" eaLnBrk="1" hangingPunct="1">
              <a:defRPr/>
            </a:pPr>
            <a:r>
              <a:rPr sz="1000" spc="-5" dirty="0">
                <a:solidFill>
                  <a:srgbClr val="1C1C1A"/>
                </a:solidFill>
                <a:latin typeface="Verdana"/>
                <a:cs typeface="Verdana"/>
              </a:rPr>
              <a:t>Regulatory</a:t>
            </a:r>
            <a:r>
              <a:rPr sz="1000" spc="-55" dirty="0">
                <a:solidFill>
                  <a:srgbClr val="1C1C1A"/>
                </a:solidFill>
                <a:latin typeface="Verdana"/>
                <a:cs typeface="Verdana"/>
              </a:rPr>
              <a:t> </a:t>
            </a:r>
            <a:r>
              <a:rPr sz="1000" spc="-5" dirty="0">
                <a:solidFill>
                  <a:srgbClr val="1C1C1A"/>
                </a:solidFill>
                <a:latin typeface="Verdana"/>
                <a:cs typeface="Verdana"/>
              </a:rPr>
              <a:t>framework</a:t>
            </a:r>
            <a:endParaRPr sz="1000" dirty="0">
              <a:latin typeface="Verdana"/>
              <a:cs typeface="Verdana"/>
            </a:endParaRPr>
          </a:p>
        </p:txBody>
      </p:sp>
      <p:sp>
        <p:nvSpPr>
          <p:cNvPr id="96" name="object 44"/>
          <p:cNvSpPr txBox="1"/>
          <p:nvPr/>
        </p:nvSpPr>
        <p:spPr>
          <a:xfrm>
            <a:off x="592138" y="2282825"/>
            <a:ext cx="2430462" cy="312738"/>
          </a:xfrm>
          <a:prstGeom prst="rect">
            <a:avLst/>
          </a:prstGeom>
        </p:spPr>
        <p:txBody>
          <a:bodyPr lIns="0" tIns="0" rIns="0" bIns="0">
            <a:spAutoFit/>
          </a:bodyPr>
          <a:lstStyle/>
          <a:p>
            <a:pPr algn="ctr" eaLnBrk="1" hangingPunct="1">
              <a:defRPr/>
            </a:pPr>
            <a:r>
              <a:rPr sz="1000" b="1" dirty="0">
                <a:solidFill>
                  <a:srgbClr val="98397B"/>
                </a:solidFill>
                <a:latin typeface="Verdana"/>
                <a:cs typeface="Verdana"/>
              </a:rPr>
              <a:t>1</a:t>
            </a:r>
            <a:endParaRPr sz="1000" dirty="0">
              <a:latin typeface="Verdana"/>
              <a:cs typeface="Verdana"/>
            </a:endParaRPr>
          </a:p>
          <a:p>
            <a:pPr algn="ctr" eaLnBrk="1" hangingPunct="1">
              <a:defRPr/>
            </a:pPr>
            <a:r>
              <a:rPr sz="1000" spc="-5" dirty="0">
                <a:solidFill>
                  <a:srgbClr val="1C1C1A"/>
                </a:solidFill>
                <a:latin typeface="Verdana"/>
                <a:cs typeface="Verdana"/>
              </a:rPr>
              <a:t>Awareness, </a:t>
            </a:r>
            <a:r>
              <a:rPr sz="1000" dirty="0">
                <a:solidFill>
                  <a:srgbClr val="1C1C1A"/>
                </a:solidFill>
                <a:latin typeface="Verdana"/>
                <a:cs typeface="Verdana"/>
              </a:rPr>
              <a:t>participation and</a:t>
            </a:r>
            <a:r>
              <a:rPr sz="1000" spc="-90" dirty="0">
                <a:solidFill>
                  <a:srgbClr val="1C1C1A"/>
                </a:solidFill>
                <a:latin typeface="Verdana"/>
                <a:cs typeface="Verdana"/>
              </a:rPr>
              <a:t> </a:t>
            </a:r>
            <a:r>
              <a:rPr sz="1000" spc="-5" dirty="0">
                <a:solidFill>
                  <a:srgbClr val="1C1C1A"/>
                </a:solidFill>
                <a:latin typeface="Verdana"/>
                <a:cs typeface="Verdana"/>
              </a:rPr>
              <a:t>learning</a:t>
            </a:r>
            <a:endParaRPr sz="1000" dirty="0">
              <a:latin typeface="Verdana"/>
              <a:cs typeface="Verdana"/>
            </a:endParaRPr>
          </a:p>
        </p:txBody>
      </p:sp>
      <p:pic>
        <p:nvPicPr>
          <p:cNvPr id="50201" name="Picture 9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3738" y="4365625"/>
            <a:ext cx="1939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02" name="Group 106"/>
          <p:cNvGrpSpPr>
            <a:grpSpLocks/>
          </p:cNvGrpSpPr>
          <p:nvPr/>
        </p:nvGrpSpPr>
        <p:grpSpPr bwMode="auto">
          <a:xfrm>
            <a:off x="457200" y="1271588"/>
            <a:ext cx="2700338" cy="895350"/>
            <a:chOff x="3218373" y="1527877"/>
            <a:chExt cx="2700020" cy="895687"/>
          </a:xfrm>
        </p:grpSpPr>
        <p:sp>
          <p:nvSpPr>
            <p:cNvPr id="50207" name="bk object 21"/>
            <p:cNvSpPr>
              <a:spLocks/>
            </p:cNvSpPr>
            <p:nvPr/>
          </p:nvSpPr>
          <p:spPr bwMode="auto">
            <a:xfrm>
              <a:off x="3218373" y="1527877"/>
              <a:ext cx="2700020" cy="834916"/>
            </a:xfrm>
            <a:custGeom>
              <a:avLst/>
              <a:gdLst>
                <a:gd name="T0" fmla="*/ 0 w 2700020"/>
                <a:gd name="T1" fmla="*/ 6275910 h 504189"/>
                <a:gd name="T2" fmla="*/ 2699994 w 2700020"/>
                <a:gd name="T3" fmla="*/ 6275910 h 504189"/>
                <a:gd name="T4" fmla="*/ 2699994 w 2700020"/>
                <a:gd name="T5" fmla="*/ 0 h 504189"/>
                <a:gd name="T6" fmla="*/ 0 w 2700020"/>
                <a:gd name="T7" fmla="*/ 0 h 504189"/>
                <a:gd name="T8" fmla="*/ 0 w 2700020"/>
                <a:gd name="T9" fmla="*/ 6275910 h 504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0020" h="504189">
                  <a:moveTo>
                    <a:pt x="0" y="503999"/>
                  </a:moveTo>
                  <a:lnTo>
                    <a:pt x="2699994" y="503999"/>
                  </a:lnTo>
                  <a:lnTo>
                    <a:pt x="2699994" y="0"/>
                  </a:lnTo>
                  <a:lnTo>
                    <a:pt x="0" y="0"/>
                  </a:lnTo>
                  <a:lnTo>
                    <a:pt x="0" y="503999"/>
                  </a:lnTo>
                  <a:close/>
                </a:path>
              </a:pathLst>
            </a:custGeom>
            <a:solidFill>
              <a:srgbClr val="98397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0208" name="Rectangle 108"/>
            <p:cNvSpPr>
              <a:spLocks noChangeArrowheads="1"/>
            </p:cNvSpPr>
            <p:nvPr/>
          </p:nvSpPr>
          <p:spPr bwMode="auto">
            <a:xfrm rot="2700000">
              <a:off x="4414455" y="2115708"/>
              <a:ext cx="307856" cy="307856"/>
            </a:xfrm>
            <a:prstGeom prst="rect">
              <a:avLst/>
            </a:prstGeom>
            <a:solidFill>
              <a:srgbClr val="9839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endParaRPr lang="en-US" altLang="en-US" sz="1800" b="0">
                <a:solidFill>
                  <a:schemeClr val="tx1"/>
                </a:solidFill>
                <a:latin typeface="Calibri" panose="020F0502020204030204" pitchFamily="34" charset="0"/>
                <a:cs typeface="Arial" panose="020B0604020202020204" pitchFamily="34" charset="0"/>
              </a:endParaRPr>
            </a:p>
          </p:txBody>
        </p:sp>
      </p:grpSp>
      <p:sp>
        <p:nvSpPr>
          <p:cNvPr id="50203" name="object 8"/>
          <p:cNvSpPr txBox="1">
            <a:spLocks noChangeArrowheads="1"/>
          </p:cNvSpPr>
          <p:nvPr/>
        </p:nvSpPr>
        <p:spPr bwMode="auto">
          <a:xfrm>
            <a:off x="1344613" y="1357313"/>
            <a:ext cx="1308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100">
                <a:solidFill>
                  <a:srgbClr val="C089AD"/>
                </a:solidFill>
                <a:cs typeface="Arial" panose="020B0604020202020204" pitchFamily="34" charset="0"/>
              </a:rPr>
              <a:t>THEME 1</a:t>
            </a:r>
            <a:endParaRPr lang="en-US" altLang="en-US" sz="1100" b="0">
              <a:solidFill>
                <a:schemeClr val="tx1"/>
              </a:solidFill>
              <a:cs typeface="Arial" panose="020B0604020202020204" pitchFamily="34" charset="0"/>
            </a:endParaRPr>
          </a:p>
          <a:p>
            <a:pPr eaLnBrk="1" hangingPunct="1">
              <a:spcBef>
                <a:spcPct val="0"/>
              </a:spcBef>
              <a:buFontTx/>
              <a:buNone/>
            </a:pPr>
            <a:r>
              <a:rPr lang="en-US" altLang="en-US" sz="1400">
                <a:solidFill>
                  <a:srgbClr val="FFFFFF"/>
                </a:solidFill>
                <a:cs typeface="Arial" panose="020B0604020202020204" pitchFamily="34" charset="0"/>
              </a:rPr>
              <a:t>INDUSTRY</a:t>
            </a:r>
            <a:r>
              <a:rPr lang="en-AU" altLang="en-US" sz="1400">
                <a:solidFill>
                  <a:srgbClr val="FFFFFF"/>
                </a:solidFill>
                <a:cs typeface="Arial" panose="020B0604020202020204" pitchFamily="34" charset="0"/>
              </a:rPr>
              <a:t> </a:t>
            </a:r>
            <a:r>
              <a:rPr lang="en-US" altLang="en-US" sz="1400">
                <a:solidFill>
                  <a:srgbClr val="FFFFFF"/>
                </a:solidFill>
                <a:cs typeface="Arial" panose="020B0604020202020204" pitchFamily="34" charset="0"/>
              </a:rPr>
              <a:t>LEADERSHIP</a:t>
            </a:r>
            <a:endParaRPr lang="en-US" altLang="en-US" sz="1400" b="0">
              <a:solidFill>
                <a:schemeClr val="tx1"/>
              </a:solidFill>
              <a:cs typeface="Arial" panose="020B0604020202020204" pitchFamily="34" charset="0"/>
            </a:endParaRPr>
          </a:p>
        </p:txBody>
      </p:sp>
      <p:pic>
        <p:nvPicPr>
          <p:cNvPr id="50204" name="Picture 131" descr="theme1-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43827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5" name="Picture 1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5663" y="143192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6" name="Picture 13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64263" y="1438275"/>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C:\Users\fortys2\AppData\Local\Microsoft\Windows\Temporary Internet Files\Content.Outlook\OFTJQIOR\WSNZ_2371_Gordons Auckland Presentation Diagrams v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50" y="103188"/>
            <a:ext cx="8761413"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225425"/>
            <a:ext cx="301783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6DA60900-8EF8-47E9-8006-98F88459DF06}" type="slidenum">
              <a:rPr lang="en-NZ" altLang="en-US" sz="800">
                <a:solidFill>
                  <a:schemeClr val="tx1"/>
                </a:solidFill>
                <a:cs typeface="Arial" panose="020B0604020202020204" pitchFamily="34" charset="0"/>
              </a:rPr>
              <a:pPr>
                <a:spcBef>
                  <a:spcPct val="0"/>
                </a:spcBef>
                <a:buFontTx/>
                <a:buNone/>
              </a:pPr>
              <a:t>16</a:t>
            </a:fld>
            <a:endParaRPr lang="en-NZ" altLang="en-US" sz="800">
              <a:solidFill>
                <a:schemeClr val="tx1"/>
              </a:solidFill>
              <a:cs typeface="Arial" panose="020B0604020202020204" pitchFamily="34" charset="0"/>
            </a:endParaRPr>
          </a:p>
        </p:txBody>
      </p:sp>
      <p:pic>
        <p:nvPicPr>
          <p:cNvPr id="53251" name="Picture 3" descr="C:\Users\fortys2\AppData\Local\Microsoft\Windows\Temporary Internet Files\Content.Outlook\OFTJQIOR\WSNZ_2371_Gordons Auckland Presentation Diagrams v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601663"/>
            <a:ext cx="10226675"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8"/>
          <p:cNvSpPr>
            <a:spLocks noGrp="1"/>
          </p:cNvSpPr>
          <p:nvPr>
            <p:ph type="title"/>
          </p:nvPr>
        </p:nvSpPr>
        <p:spPr>
          <a:xfrm>
            <a:off x="644525" y="496888"/>
            <a:ext cx="8070850" cy="531812"/>
          </a:xfrm>
        </p:spPr>
        <p:txBody>
          <a:bodyPr/>
          <a:lstStyle/>
          <a:p>
            <a:pPr>
              <a:defRPr/>
            </a:pPr>
            <a:r>
              <a:rPr lang="en-NZ" dirty="0" smtClean="0"/>
              <a:t>proportionate</a:t>
            </a:r>
            <a:r>
              <a:rPr lang="en-NZ" dirty="0"/>
              <a:t>, </a:t>
            </a:r>
            <a:r>
              <a:rPr lang="en-NZ" dirty="0" smtClean="0"/>
              <a:t>consistent regulatory </a:t>
            </a:r>
            <a:r>
              <a:rPr lang="en-NZ" dirty="0"/>
              <a:t>practice</a:t>
            </a:r>
            <a:br>
              <a:rPr lang="en-NZ" dirty="0"/>
            </a:br>
            <a:endParaRPr lang="en-NZ" dirty="0"/>
          </a:p>
        </p:txBody>
      </p:sp>
      <p:sp>
        <p:nvSpPr>
          <p:cNvPr id="55299" name="Content Placeholder 2"/>
          <p:cNvSpPr>
            <a:spLocks noGrp="1"/>
          </p:cNvSpPr>
          <p:nvPr>
            <p:ph idx="1"/>
          </p:nvPr>
        </p:nvSpPr>
        <p:spPr>
          <a:xfrm>
            <a:off x="644525" y="1582738"/>
            <a:ext cx="7115175" cy="3155950"/>
          </a:xfrm>
        </p:spPr>
        <p:txBody>
          <a:bodyPr/>
          <a:lstStyle/>
          <a:p>
            <a:pPr marL="276225" lvl="2" indent="-276225" eaLnBrk="1" hangingPunct="1">
              <a:spcBef>
                <a:spcPct val="0"/>
              </a:spcBef>
              <a:spcAft>
                <a:spcPts val="1400"/>
              </a:spcAft>
              <a:buClr>
                <a:srgbClr val="2C4340"/>
              </a:buClr>
              <a:buFont typeface="Verdana" panose="020B0604030504040204" pitchFamily="34" charset="0"/>
              <a:buChar char="›"/>
            </a:pPr>
            <a:r>
              <a:rPr lang="en-NZ" altLang="en-US" sz="1600" smtClean="0"/>
              <a:t>Practice framework sets standards and expectations of how we want our inspectors, and others, to work:</a:t>
            </a:r>
          </a:p>
          <a:p>
            <a:pPr marL="742950" lvl="3" indent="-285750" eaLnBrk="1" hangingPunct="1">
              <a:spcBef>
                <a:spcPct val="0"/>
              </a:spcBef>
              <a:spcAft>
                <a:spcPts val="1400"/>
              </a:spcAft>
              <a:buClr>
                <a:srgbClr val="2C4340"/>
              </a:buClr>
            </a:pPr>
            <a:r>
              <a:rPr lang="en-NZ" altLang="en-US" sz="1600" smtClean="0"/>
              <a:t>specifies what is mandatory because of legislation, operational policy or to mitigate organisational risk</a:t>
            </a:r>
          </a:p>
          <a:p>
            <a:pPr marL="742950" lvl="3" indent="-285750" eaLnBrk="1" hangingPunct="1">
              <a:spcBef>
                <a:spcPct val="0"/>
              </a:spcBef>
              <a:spcAft>
                <a:spcPts val="1400"/>
              </a:spcAft>
              <a:buClr>
                <a:srgbClr val="2C4340"/>
              </a:buClr>
            </a:pPr>
            <a:r>
              <a:rPr lang="en-NZ" altLang="en-US" sz="1600" smtClean="0"/>
              <a:t>specifies scope of inspectors discretion</a:t>
            </a:r>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9F833B0D-1354-4006-AEF3-BC7E6E768FBD}" type="slidenum">
              <a:rPr lang="en-NZ" altLang="en-US" sz="800">
                <a:solidFill>
                  <a:schemeClr val="tx1"/>
                </a:solidFill>
                <a:cs typeface="Arial" panose="020B0604020202020204" pitchFamily="34" charset="0"/>
              </a:rPr>
              <a:pPr>
                <a:spcBef>
                  <a:spcPct val="0"/>
                </a:spcBef>
                <a:buFontTx/>
                <a:buNone/>
              </a:pPr>
              <a:t>17</a:t>
            </a:fld>
            <a:endParaRPr lang="en-NZ" altLang="en-US" sz="800">
              <a:solidFill>
                <a:schemeClr val="tx1"/>
              </a:solidFill>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8"/>
          <p:cNvSpPr>
            <a:spLocks noGrp="1"/>
          </p:cNvSpPr>
          <p:nvPr>
            <p:ph type="title"/>
          </p:nvPr>
        </p:nvSpPr>
        <p:spPr>
          <a:xfrm>
            <a:off x="644525" y="496888"/>
            <a:ext cx="8348663" cy="531812"/>
          </a:xfrm>
        </p:spPr>
        <p:txBody>
          <a:bodyPr/>
          <a:lstStyle/>
          <a:p>
            <a:pPr>
              <a:defRPr/>
            </a:pPr>
            <a:r>
              <a:rPr lang="en-NZ" dirty="0" smtClean="0"/>
              <a:t>proportionate</a:t>
            </a:r>
            <a:r>
              <a:rPr lang="en-NZ" dirty="0"/>
              <a:t>, </a:t>
            </a:r>
            <a:r>
              <a:rPr lang="en-NZ" dirty="0" smtClean="0"/>
              <a:t>consistent enforcement </a:t>
            </a:r>
            <a:r>
              <a:rPr lang="en-NZ" dirty="0"/>
              <a:t/>
            </a:r>
            <a:br>
              <a:rPr lang="en-NZ" dirty="0"/>
            </a:br>
            <a:endParaRPr lang="en-NZ" dirty="0"/>
          </a:p>
        </p:txBody>
      </p:sp>
      <p:sp>
        <p:nvSpPr>
          <p:cNvPr id="57347" name="Content Placeholder 2"/>
          <p:cNvSpPr>
            <a:spLocks noGrp="1"/>
          </p:cNvSpPr>
          <p:nvPr>
            <p:ph idx="1"/>
          </p:nvPr>
        </p:nvSpPr>
        <p:spPr>
          <a:xfrm>
            <a:off x="644525" y="1152525"/>
            <a:ext cx="7712075" cy="3586163"/>
          </a:xfrm>
        </p:spPr>
        <p:txBody>
          <a:bodyPr/>
          <a:lstStyle/>
          <a:p>
            <a:pPr marL="276225" lvl="2" indent="-276225" eaLnBrk="1" hangingPunct="1">
              <a:spcBef>
                <a:spcPct val="0"/>
              </a:spcBef>
              <a:spcAft>
                <a:spcPts val="1400"/>
              </a:spcAft>
              <a:buClr>
                <a:srgbClr val="2C4340"/>
              </a:buClr>
              <a:buFont typeface="Verdana" panose="020B0604030504040204" pitchFamily="34" charset="0"/>
              <a:buChar char="›"/>
            </a:pPr>
            <a:r>
              <a:rPr lang="en-NZ" altLang="en-US" sz="1600" smtClean="0"/>
              <a:t>Enforcement decision-making model guides discretion of inspectors </a:t>
            </a:r>
          </a:p>
          <a:p>
            <a:pPr marL="276225" lvl="2" indent="-276225" eaLnBrk="1" hangingPunct="1">
              <a:spcBef>
                <a:spcPct val="0"/>
              </a:spcBef>
              <a:spcAft>
                <a:spcPts val="1400"/>
              </a:spcAft>
              <a:buClr>
                <a:srgbClr val="2C4340"/>
              </a:buClr>
              <a:buFont typeface="Verdana" panose="020B0604030504040204" pitchFamily="34" charset="0"/>
              <a:buChar char="›"/>
            </a:pPr>
            <a:r>
              <a:rPr lang="en-NZ" altLang="en-US" sz="1600" smtClean="0"/>
              <a:t>Takes inspectors through a process so they can make an enforcement decision</a:t>
            </a:r>
          </a:p>
          <a:p>
            <a:pPr marL="276225" lvl="2" indent="-276225" eaLnBrk="1" hangingPunct="1">
              <a:spcBef>
                <a:spcPct val="0"/>
              </a:spcBef>
              <a:spcAft>
                <a:spcPts val="1400"/>
              </a:spcAft>
              <a:buClr>
                <a:srgbClr val="2C4340"/>
              </a:buClr>
              <a:buFont typeface="Verdana" panose="020B0604030504040204" pitchFamily="34" charset="0"/>
              <a:buChar char="›"/>
            </a:pPr>
            <a:r>
              <a:rPr lang="en-NZ" altLang="en-US" sz="1600" smtClean="0"/>
              <a:t>Can be applied in almost any situation or set of circumstances</a:t>
            </a:r>
          </a:p>
          <a:p>
            <a:pPr marL="276225" lvl="2" indent="-276225" eaLnBrk="1" hangingPunct="1">
              <a:spcBef>
                <a:spcPct val="0"/>
              </a:spcBef>
              <a:spcAft>
                <a:spcPts val="1400"/>
              </a:spcAft>
              <a:buClr>
                <a:srgbClr val="2C4340"/>
              </a:buClr>
              <a:buFont typeface="Verdana" panose="020B0604030504040204" pitchFamily="34" charset="0"/>
              <a:buChar char="›"/>
            </a:pPr>
            <a:r>
              <a:rPr lang="en-NZ" altLang="en-US" sz="1600" smtClean="0"/>
              <a:t>Guides training, peer review and management oversight</a:t>
            </a:r>
          </a:p>
          <a:p>
            <a:pPr marL="276225" lvl="2" indent="-276225" eaLnBrk="1" hangingPunct="1">
              <a:spcBef>
                <a:spcPct val="0"/>
              </a:spcBef>
              <a:spcAft>
                <a:spcPts val="1400"/>
              </a:spcAft>
              <a:buClr>
                <a:srgbClr val="2C4340"/>
              </a:buClr>
              <a:buFont typeface="Verdana" panose="020B0604030504040204" pitchFamily="34" charset="0"/>
              <a:buChar char="›"/>
            </a:pPr>
            <a:r>
              <a:rPr lang="en-NZ" altLang="en-US" sz="1600" smtClean="0"/>
              <a:t>Ensures proportionate, consistent and transparent action </a:t>
            </a:r>
          </a:p>
          <a:p>
            <a:pPr marL="276225" lvl="2" indent="-276225" eaLnBrk="1" hangingPunct="1">
              <a:spcBef>
                <a:spcPct val="0"/>
              </a:spcBef>
              <a:spcAft>
                <a:spcPts val="1400"/>
              </a:spcAft>
              <a:buClr>
                <a:srgbClr val="2C4340"/>
              </a:buClr>
              <a:buFont typeface="Verdana" panose="020B0604030504040204" pitchFamily="34" charset="0"/>
              <a:buChar char="›"/>
            </a:pPr>
            <a:r>
              <a:rPr lang="en-NZ" altLang="en-US" sz="1600" smtClean="0"/>
              <a:t>Based on the UK Health and Safety Executive Enforcement model. </a:t>
            </a:r>
          </a:p>
          <a:p>
            <a:pPr marL="276225" lvl="2" indent="-276225" eaLnBrk="1" hangingPunct="1">
              <a:spcBef>
                <a:spcPct val="0"/>
              </a:spcBef>
              <a:spcAft>
                <a:spcPts val="1400"/>
              </a:spcAft>
              <a:buClr>
                <a:srgbClr val="2C4340"/>
              </a:buClr>
              <a:buFont typeface="Verdana" panose="020B0604030504040204" pitchFamily="34" charset="0"/>
              <a:buChar char="›"/>
            </a:pPr>
            <a:r>
              <a:rPr lang="en-NZ" altLang="en-US" sz="1600" smtClean="0"/>
              <a:t>Available on our website </a:t>
            </a:r>
          </a:p>
        </p:txBody>
      </p:sp>
      <p:sp>
        <p:nvSpPr>
          <p:cNvPr id="573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A29DF672-8196-4B0A-A2BD-6B07AA42AF53}" type="slidenum">
              <a:rPr lang="en-NZ" altLang="en-US" sz="800">
                <a:solidFill>
                  <a:schemeClr val="tx1"/>
                </a:solidFill>
                <a:cs typeface="Arial" panose="020B0604020202020204" pitchFamily="34" charset="0"/>
              </a:rPr>
              <a:pPr>
                <a:spcBef>
                  <a:spcPct val="0"/>
                </a:spcBef>
                <a:buFontTx/>
                <a:buNone/>
              </a:pPr>
              <a:t>18</a:t>
            </a:fld>
            <a:endParaRPr lang="en-NZ" altLang="en-US" sz="800">
              <a:solidFill>
                <a:schemeClr val="tx1"/>
              </a:solidFill>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8"/>
          <p:cNvSpPr>
            <a:spLocks noGrp="1"/>
          </p:cNvSpPr>
          <p:nvPr>
            <p:ph type="title"/>
          </p:nvPr>
        </p:nvSpPr>
        <p:spPr>
          <a:xfrm>
            <a:off x="457200" y="496888"/>
            <a:ext cx="8286750" cy="531812"/>
          </a:xfrm>
        </p:spPr>
        <p:txBody>
          <a:bodyPr/>
          <a:lstStyle/>
          <a:p>
            <a:pPr>
              <a:defRPr/>
            </a:pPr>
            <a:r>
              <a:rPr lang="en-NZ" dirty="0" smtClean="0"/>
              <a:t>How are we performing?</a:t>
            </a:r>
            <a:br>
              <a:rPr lang="en-NZ" dirty="0" smtClean="0"/>
            </a:br>
            <a:r>
              <a:rPr lang="en-NZ" dirty="0"/>
              <a:t/>
            </a:r>
            <a:br>
              <a:rPr lang="en-NZ" dirty="0"/>
            </a:br>
            <a:endParaRPr lang="en-NZ" dirty="0"/>
          </a:p>
        </p:txBody>
      </p:sp>
      <p:sp>
        <p:nvSpPr>
          <p:cNvPr id="21508" name="Content Placeholder 2"/>
          <p:cNvSpPr>
            <a:spLocks noGrp="1"/>
          </p:cNvSpPr>
          <p:nvPr>
            <p:ph idx="1"/>
          </p:nvPr>
        </p:nvSpPr>
        <p:spPr>
          <a:xfrm>
            <a:off x="520700" y="1147763"/>
            <a:ext cx="7296150" cy="3346450"/>
          </a:xfrm>
        </p:spPr>
        <p:txBody>
          <a:bodyPr>
            <a:noAutofit/>
          </a:bodyPr>
          <a:lstStyle/>
          <a:p>
            <a:pPr marL="0" lvl="2" indent="0" eaLnBrk="1" hangingPunct="1">
              <a:spcBef>
                <a:spcPct val="0"/>
              </a:spcBef>
              <a:spcAft>
                <a:spcPts val="1400"/>
              </a:spcAft>
              <a:buClr>
                <a:srgbClr val="2C4340"/>
              </a:buClr>
              <a:buFont typeface="Arial" charset="0"/>
              <a:buNone/>
              <a:defRPr/>
            </a:pPr>
            <a:r>
              <a:rPr lang="en-NZ" altLang="en-US" sz="1600" dirty="0" smtClean="0"/>
              <a:t>Annual </a:t>
            </a:r>
            <a:r>
              <a:rPr lang="en-NZ" altLang="en-US" sz="1600" b="1" dirty="0" smtClean="0"/>
              <a:t>service excellence survey</a:t>
            </a:r>
            <a:endParaRPr lang="en-NZ" altLang="en-US" sz="1600" b="1" dirty="0"/>
          </a:p>
          <a:p>
            <a:pPr marL="857250" lvl="2" indent="-857250" eaLnBrk="1" hangingPunct="1">
              <a:spcBef>
                <a:spcPct val="0"/>
              </a:spcBef>
              <a:spcAft>
                <a:spcPts val="1400"/>
              </a:spcAft>
              <a:buClr>
                <a:srgbClr val="2C4340"/>
              </a:buClr>
              <a:buFont typeface="Verdana" panose="020B0604030504040204" pitchFamily="34" charset="0"/>
              <a:buChar char="›"/>
              <a:defRPr/>
            </a:pPr>
            <a:r>
              <a:rPr lang="en-NZ" altLang="en-US" sz="1600" dirty="0" smtClean="0"/>
              <a:t>Inspectors “fair educators”</a:t>
            </a:r>
          </a:p>
          <a:p>
            <a:pPr marL="857250" lvl="2" indent="-857250" eaLnBrk="1" hangingPunct="1">
              <a:spcBef>
                <a:spcPct val="0"/>
              </a:spcBef>
              <a:spcAft>
                <a:spcPts val="1400"/>
              </a:spcAft>
              <a:buClr>
                <a:srgbClr val="2C4340"/>
              </a:buClr>
              <a:buFont typeface="Verdana" panose="020B0604030504040204" pitchFamily="34" charset="0"/>
              <a:buChar char="›"/>
              <a:defRPr/>
            </a:pPr>
            <a:r>
              <a:rPr lang="en-NZ" altLang="en-US" sz="1600" dirty="0" smtClean="0"/>
              <a:t>73% respondents say satisfied or very satisfied with </a:t>
            </a:r>
          </a:p>
          <a:p>
            <a:pPr marL="0" lvl="1" indent="-400050" eaLnBrk="1" hangingPunct="1">
              <a:spcBef>
                <a:spcPct val="0"/>
              </a:spcBef>
              <a:spcAft>
                <a:spcPts val="1400"/>
              </a:spcAft>
              <a:buClr>
                <a:srgbClr val="2C4340"/>
              </a:buClr>
              <a:buFont typeface="Arial" charset="0"/>
              <a:buNone/>
              <a:defRPr/>
            </a:pPr>
            <a:r>
              <a:rPr lang="en-NZ" altLang="en-US" sz="1600" dirty="0" smtClean="0"/>
              <a:t>		Inspector interaction (56% previous year)</a:t>
            </a:r>
          </a:p>
          <a:p>
            <a:pPr marL="857250" lvl="2" indent="-857250" eaLnBrk="1" hangingPunct="1">
              <a:spcBef>
                <a:spcPct val="0"/>
              </a:spcBef>
              <a:spcAft>
                <a:spcPts val="1400"/>
              </a:spcAft>
              <a:buClr>
                <a:srgbClr val="2C4340"/>
              </a:buClr>
              <a:buFont typeface="Verdana" panose="020B0604030504040204" pitchFamily="34" charset="0"/>
              <a:buChar char="›"/>
              <a:defRPr/>
            </a:pPr>
            <a:r>
              <a:rPr lang="en-NZ" altLang="en-US" sz="1600" dirty="0" smtClean="0"/>
              <a:t>72% report better understanding of responsibilities (61% previous year)</a:t>
            </a:r>
          </a:p>
          <a:p>
            <a:pPr marL="857250" lvl="2" indent="-857250" eaLnBrk="1" hangingPunct="1">
              <a:spcBef>
                <a:spcPct val="0"/>
              </a:spcBef>
              <a:spcAft>
                <a:spcPts val="1400"/>
              </a:spcAft>
              <a:buClr>
                <a:srgbClr val="2C4340"/>
              </a:buClr>
              <a:buFont typeface="Verdana" panose="020B0604030504040204" pitchFamily="34" charset="0"/>
              <a:buChar char="›"/>
              <a:defRPr/>
            </a:pPr>
            <a:r>
              <a:rPr lang="en-NZ" altLang="en-US" sz="1600" dirty="0" smtClean="0"/>
              <a:t>75% made at least one change to practices after contact with WorkSafe</a:t>
            </a:r>
          </a:p>
          <a:p>
            <a:pPr marL="1314450" lvl="3" indent="-857250" eaLnBrk="1" hangingPunct="1">
              <a:spcBef>
                <a:spcPct val="0"/>
              </a:spcBef>
              <a:spcAft>
                <a:spcPts val="1400"/>
              </a:spcAft>
              <a:buClr>
                <a:srgbClr val="2C4340"/>
              </a:buClr>
              <a:buFont typeface="Wingdings" panose="05000000000000000000" pitchFamily="2" charset="2"/>
              <a:buChar char="Ø"/>
              <a:defRPr/>
            </a:pPr>
            <a:endParaRPr lang="en-NZ" altLang="en-US" dirty="0" smtClean="0">
              <a:solidFill>
                <a:schemeClr val="tx1"/>
              </a:solidFill>
            </a:endParaRPr>
          </a:p>
          <a:p>
            <a:pPr marL="733425" lvl="3" indent="-276225" eaLnBrk="1" hangingPunct="1">
              <a:spcBef>
                <a:spcPct val="0"/>
              </a:spcBef>
              <a:spcAft>
                <a:spcPts val="1400"/>
              </a:spcAft>
              <a:buClr>
                <a:srgbClr val="2C4340"/>
              </a:buClr>
              <a:buFont typeface="Verdana" pitchFamily="34" charset="0"/>
              <a:buChar char="›"/>
              <a:defRPr/>
            </a:pPr>
            <a:endParaRPr lang="en-NZ" altLang="en-US" dirty="0" smtClean="0"/>
          </a:p>
          <a:p>
            <a:pPr marL="276225" lvl="2" indent="-276225" eaLnBrk="1" hangingPunct="1">
              <a:spcBef>
                <a:spcPct val="0"/>
              </a:spcBef>
              <a:spcAft>
                <a:spcPts val="1400"/>
              </a:spcAft>
              <a:buClr>
                <a:srgbClr val="2C4340"/>
              </a:buClr>
              <a:buFont typeface="Verdana" pitchFamily="34" charset="0"/>
              <a:buChar char="›"/>
              <a:defRPr/>
            </a:pPr>
            <a:endParaRPr lang="en-NZ" altLang="en-US" dirty="0" smtClean="0"/>
          </a:p>
          <a:p>
            <a:pPr marL="276225" lvl="2" indent="-276225" eaLnBrk="1" hangingPunct="1">
              <a:spcBef>
                <a:spcPct val="0"/>
              </a:spcBef>
              <a:spcAft>
                <a:spcPts val="1400"/>
              </a:spcAft>
              <a:buClr>
                <a:srgbClr val="2C4340"/>
              </a:buClr>
              <a:buFont typeface="Verdana" pitchFamily="34" charset="0"/>
              <a:buChar char="›"/>
              <a:defRPr/>
            </a:pPr>
            <a:endParaRPr lang="en-NZ" altLang="en-US" dirty="0" smtClean="0"/>
          </a:p>
        </p:txBody>
      </p:sp>
      <p:sp>
        <p:nvSpPr>
          <p:cNvPr id="593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324D5B08-15AF-4D6A-B557-8739FBBB10EB}" type="slidenum">
              <a:rPr lang="en-NZ" altLang="en-US" sz="800">
                <a:solidFill>
                  <a:schemeClr val="tx1"/>
                </a:solidFill>
                <a:cs typeface="Arial" panose="020B0604020202020204" pitchFamily="34" charset="0"/>
              </a:rPr>
              <a:pPr>
                <a:spcBef>
                  <a:spcPct val="0"/>
                </a:spcBef>
                <a:buFontTx/>
                <a:buNone/>
              </a:pPr>
              <a:t>19</a:t>
            </a:fld>
            <a:endParaRPr lang="en-NZ" altLang="en-US" sz="800">
              <a:solidFill>
                <a:schemeClr val="tx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3">
            <a:extLst>
              <a:ext uri="{28A0092B-C50C-407E-A947-70E740481C1C}">
                <a14:useLocalDpi xmlns:a14="http://schemas.microsoft.com/office/drawing/2010/main" val="0"/>
              </a:ext>
            </a:extLst>
          </a:blip>
          <a:srcRect l="1662" t="-2670" r="1720" b="2113"/>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6888"/>
            <a:ext cx="7772400" cy="531812"/>
          </a:xfrm>
        </p:spPr>
        <p:txBody>
          <a:bodyPr/>
          <a:lstStyle/>
          <a:p>
            <a:pPr>
              <a:defRPr/>
            </a:pPr>
            <a:r>
              <a:rPr lang="en-NZ" dirty="0" smtClean="0"/>
              <a:t>The Hazardous substances landscape</a:t>
            </a:r>
            <a:endParaRPr lang="en-NZ" dirty="0"/>
          </a:p>
        </p:txBody>
      </p:sp>
      <p:sp>
        <p:nvSpPr>
          <p:cNvPr id="61443" name="Slide Number Placeholder 3"/>
          <p:cNvSpPr>
            <a:spLocks noGrp="1"/>
          </p:cNvSpPr>
          <p:nvPr>
            <p:ph type="sldNum" sz="quarter" idx="10"/>
          </p:nvPr>
        </p:nvSpPr>
        <p:spPr bwMode="auto">
          <a:xfrm>
            <a:off x="427038" y="44656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848089BF-D94C-4E72-92A0-7F60ACF661B0}" type="slidenum">
              <a:rPr lang="en-NZ" altLang="en-US" sz="800">
                <a:solidFill>
                  <a:schemeClr val="tx1"/>
                </a:solidFill>
                <a:cs typeface="Arial" panose="020B0604020202020204" pitchFamily="34" charset="0"/>
              </a:rPr>
              <a:pPr>
                <a:spcBef>
                  <a:spcPct val="0"/>
                </a:spcBef>
                <a:buFontTx/>
                <a:buNone/>
              </a:pPr>
              <a:t>20</a:t>
            </a:fld>
            <a:endParaRPr lang="en-NZ" altLang="en-US" sz="800">
              <a:solidFill>
                <a:schemeClr val="tx1"/>
              </a:solidFill>
              <a:cs typeface="Arial" panose="020B0604020202020204" pitchFamily="34" charset="0"/>
            </a:endParaRPr>
          </a:p>
        </p:txBody>
      </p:sp>
      <p:sp>
        <p:nvSpPr>
          <p:cNvPr id="6" name="Rectangle 5"/>
          <p:cNvSpPr/>
          <p:nvPr/>
        </p:nvSpPr>
        <p:spPr>
          <a:xfrm>
            <a:off x="2598738" y="1452563"/>
            <a:ext cx="2528887" cy="679450"/>
          </a:xfrm>
          <a:prstGeom prst="rect">
            <a:avLst/>
          </a:prstGeom>
          <a:solidFill>
            <a:schemeClr val="accent3">
              <a:lumMod val="40000"/>
              <a:lumOff val="60000"/>
            </a:schemeClr>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NZ" sz="1050" b="1" dirty="0">
                <a:latin typeface="Verdana" panose="020B0604030504040204" pitchFamily="34" charset="0"/>
                <a:ea typeface="Verdana" panose="020B0604030504040204" pitchFamily="34" charset="0"/>
                <a:cs typeface="Verdana" panose="020B0604030504040204" pitchFamily="34" charset="0"/>
              </a:rPr>
              <a:t>PRESCRIPTIVE</a:t>
            </a:r>
          </a:p>
          <a:p>
            <a:pPr algn="ctr" eaLnBrk="1" hangingPunct="1">
              <a:defRPr/>
            </a:pPr>
            <a:r>
              <a:rPr lang="en-NZ" sz="1050" b="1" dirty="0">
                <a:latin typeface="Verdana" panose="020B0604030504040204" pitchFamily="34" charset="0"/>
                <a:ea typeface="Verdana" panose="020B0604030504040204" pitchFamily="34" charset="0"/>
                <a:cs typeface="Verdana" panose="020B0604030504040204" pitchFamily="34" charset="0"/>
              </a:rPr>
              <a:t>REGULATORY CONTROLS </a:t>
            </a:r>
            <a:r>
              <a:rPr lang="en-NZ" sz="1050" dirty="0">
                <a:latin typeface="Verdana" panose="020B0604030504040204" pitchFamily="34" charset="0"/>
                <a:ea typeface="Verdana" panose="020B0604030504040204" pitchFamily="34" charset="0"/>
                <a:cs typeface="Verdana" panose="020B0604030504040204" pitchFamily="34" charset="0"/>
              </a:rPr>
              <a:t>[HSNO Act, Regulations etc.]</a:t>
            </a:r>
          </a:p>
        </p:txBody>
      </p:sp>
      <p:sp>
        <p:nvSpPr>
          <p:cNvPr id="7" name="Rectangle 6"/>
          <p:cNvSpPr/>
          <p:nvPr/>
        </p:nvSpPr>
        <p:spPr>
          <a:xfrm>
            <a:off x="5559425" y="1452563"/>
            <a:ext cx="3211513" cy="679450"/>
          </a:xfrm>
          <a:prstGeom prst="rect">
            <a:avLst/>
          </a:prstGeom>
          <a:solidFill>
            <a:schemeClr val="accent3">
              <a:lumMod val="40000"/>
              <a:lumOff val="60000"/>
            </a:schemeClr>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NZ" sz="1050" b="1" dirty="0">
                <a:latin typeface="Verdana" panose="020B0604030504040204" pitchFamily="34" charset="0"/>
                <a:ea typeface="Verdana" panose="020B0604030504040204" pitchFamily="34" charset="0"/>
                <a:cs typeface="Verdana" panose="020B0604030504040204" pitchFamily="34" charset="0"/>
              </a:rPr>
              <a:t>PROCESS SAFETY</a:t>
            </a:r>
          </a:p>
          <a:p>
            <a:pPr algn="ctr" eaLnBrk="1" hangingPunct="1">
              <a:defRPr/>
            </a:pPr>
            <a:r>
              <a:rPr lang="en-NZ" sz="1050" dirty="0">
                <a:latin typeface="Verdana" panose="020B0604030504040204" pitchFamily="34" charset="0"/>
                <a:ea typeface="Verdana" panose="020B0604030504040204" pitchFamily="34" charset="0"/>
                <a:cs typeface="Verdana" panose="020B0604030504040204" pitchFamily="34" charset="0"/>
              </a:rPr>
              <a:t>[HSNO Act, HSWA MHF Regulations]</a:t>
            </a:r>
          </a:p>
        </p:txBody>
      </p:sp>
      <p:sp>
        <p:nvSpPr>
          <p:cNvPr id="9" name="Rectangle 8"/>
          <p:cNvSpPr/>
          <p:nvPr/>
        </p:nvSpPr>
        <p:spPr>
          <a:xfrm>
            <a:off x="219075" y="1443038"/>
            <a:ext cx="1935163" cy="677862"/>
          </a:xfrm>
          <a:prstGeom prst="rect">
            <a:avLst/>
          </a:prstGeom>
          <a:solidFill>
            <a:schemeClr val="accent3">
              <a:lumMod val="40000"/>
              <a:lumOff val="60000"/>
            </a:schemeClr>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NZ" sz="1050" b="1" dirty="0">
                <a:latin typeface="Verdana" panose="020B0604030504040204" pitchFamily="34" charset="0"/>
                <a:ea typeface="Verdana" panose="020B0604030504040204" pitchFamily="34" charset="0"/>
                <a:cs typeface="Verdana" panose="020B0604030504040204" pitchFamily="34" charset="0"/>
              </a:rPr>
              <a:t>Work-related Health</a:t>
            </a:r>
          </a:p>
          <a:p>
            <a:pPr algn="ctr" eaLnBrk="1" hangingPunct="1">
              <a:defRPr/>
            </a:pPr>
            <a:r>
              <a:rPr lang="en-NZ" sz="1050" dirty="0">
                <a:latin typeface="Verdana" panose="020B0604030504040204" pitchFamily="34" charset="0"/>
                <a:ea typeface="Verdana" panose="020B0604030504040204" pitchFamily="34" charset="0"/>
                <a:cs typeface="Verdana" panose="020B0604030504040204" pitchFamily="34" charset="0"/>
              </a:rPr>
              <a:t>[HSWA, GRWM Regulations, WES etc.] </a:t>
            </a:r>
          </a:p>
        </p:txBody>
      </p:sp>
      <p:sp>
        <p:nvSpPr>
          <p:cNvPr id="10" name="Rectangle 9"/>
          <p:cNvSpPr/>
          <p:nvPr/>
        </p:nvSpPr>
        <p:spPr>
          <a:xfrm>
            <a:off x="2598738" y="2179638"/>
            <a:ext cx="2528887" cy="73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NZ" sz="1050" b="1" dirty="0">
                <a:solidFill>
                  <a:schemeClr val="bg1"/>
                </a:solidFill>
                <a:latin typeface="Verdana" panose="020B0604030504040204" pitchFamily="34" charset="0"/>
                <a:ea typeface="Verdana" panose="020B0604030504040204" pitchFamily="34" charset="0"/>
                <a:cs typeface="Verdana" panose="020B0604030504040204" pitchFamily="34" charset="0"/>
              </a:rPr>
              <a:t>Foundation Controls</a:t>
            </a:r>
          </a:p>
          <a:p>
            <a:pPr algn="ctr" eaLnBrk="1" hangingPunct="1">
              <a:defRPr/>
            </a:pPr>
            <a:r>
              <a:rPr lang="en-NZ" sz="1050" dirty="0">
                <a:latin typeface="Verdana" panose="020B0604030504040204" pitchFamily="34" charset="0"/>
                <a:ea typeface="Verdana" panose="020B0604030504040204" pitchFamily="34" charset="0"/>
                <a:cs typeface="Verdana" panose="020B0604030504040204" pitchFamily="34" charset="0"/>
              </a:rPr>
              <a:t>SDS’, Inventory, PPE/RPE, Training &amp; Supervision etc.</a:t>
            </a:r>
          </a:p>
        </p:txBody>
      </p:sp>
      <p:sp>
        <p:nvSpPr>
          <p:cNvPr id="11" name="Rectangle 10"/>
          <p:cNvSpPr/>
          <p:nvPr/>
        </p:nvSpPr>
        <p:spPr>
          <a:xfrm>
            <a:off x="2614613" y="2955925"/>
            <a:ext cx="6156325" cy="727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NZ" sz="1050" b="1" dirty="0">
                <a:latin typeface="Verdana" panose="020B0604030504040204" pitchFamily="34" charset="0"/>
                <a:ea typeface="Verdana" panose="020B0604030504040204" pitchFamily="34" charset="0"/>
                <a:cs typeface="Verdana" panose="020B0604030504040204" pitchFamily="34" charset="0"/>
              </a:rPr>
              <a:t>Higher-risk Controls</a:t>
            </a:r>
          </a:p>
          <a:p>
            <a:pPr algn="ctr" eaLnBrk="1" hangingPunct="1">
              <a:defRPr/>
            </a:pPr>
            <a:r>
              <a:rPr lang="en-NZ" sz="1050" dirty="0">
                <a:latin typeface="Verdana" panose="020B0604030504040204" pitchFamily="34" charset="0"/>
                <a:ea typeface="Verdana" panose="020B0604030504040204" pitchFamily="34" charset="0"/>
                <a:cs typeface="Verdana" panose="020B0604030504040204" pitchFamily="34" charset="0"/>
              </a:rPr>
              <a:t>Test Certifier Regime, Tracking, CSL, Secondary Containment, Tank Wagons, Compressed Gasses, Stationary Container System, Signage, Emergency Response etc.</a:t>
            </a:r>
          </a:p>
        </p:txBody>
      </p:sp>
      <p:sp>
        <p:nvSpPr>
          <p:cNvPr id="13" name="Rectangle 12"/>
          <p:cNvSpPr/>
          <p:nvPr/>
        </p:nvSpPr>
        <p:spPr>
          <a:xfrm>
            <a:off x="5562600" y="2190750"/>
            <a:ext cx="3208338" cy="269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NZ" sz="1050" dirty="0">
                <a:latin typeface="Verdana" panose="020B0604030504040204" pitchFamily="34" charset="0"/>
                <a:ea typeface="Verdana" panose="020B0604030504040204" pitchFamily="34" charset="0"/>
                <a:cs typeface="Verdana" panose="020B0604030504040204" pitchFamily="34" charset="0"/>
              </a:rPr>
              <a:t>Asset Integrity</a:t>
            </a:r>
          </a:p>
        </p:txBody>
      </p:sp>
      <p:sp>
        <p:nvSpPr>
          <p:cNvPr id="14" name="Rectangle 13"/>
          <p:cNvSpPr/>
          <p:nvPr/>
        </p:nvSpPr>
        <p:spPr>
          <a:xfrm>
            <a:off x="5562600" y="2508250"/>
            <a:ext cx="3208338" cy="392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NZ" sz="1050" dirty="0">
                <a:latin typeface="Verdana" panose="020B0604030504040204" pitchFamily="34" charset="0"/>
                <a:ea typeface="Verdana" panose="020B0604030504040204" pitchFamily="34" charset="0"/>
                <a:cs typeface="Verdana" panose="020B0604030504040204" pitchFamily="34" charset="0"/>
              </a:rPr>
              <a:t>Preventative Maintenance</a:t>
            </a:r>
          </a:p>
        </p:txBody>
      </p:sp>
      <p:sp>
        <p:nvSpPr>
          <p:cNvPr id="15" name="Rectangle 14"/>
          <p:cNvSpPr/>
          <p:nvPr/>
        </p:nvSpPr>
        <p:spPr>
          <a:xfrm>
            <a:off x="219075" y="3741738"/>
            <a:ext cx="6686550" cy="2476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NZ" sz="1050" dirty="0">
                <a:latin typeface="Verdana" panose="020B0604030504040204" pitchFamily="34" charset="0"/>
                <a:ea typeface="Verdana" panose="020B0604030504040204" pitchFamily="34" charset="0"/>
                <a:cs typeface="Verdana" panose="020B0604030504040204" pitchFamily="34" charset="0"/>
              </a:rPr>
              <a:t>Timber Treatment Project</a:t>
            </a:r>
          </a:p>
        </p:txBody>
      </p:sp>
      <p:sp>
        <p:nvSpPr>
          <p:cNvPr id="16" name="Rectangle 15"/>
          <p:cNvSpPr/>
          <p:nvPr/>
        </p:nvSpPr>
        <p:spPr>
          <a:xfrm>
            <a:off x="219075" y="2181225"/>
            <a:ext cx="1935163"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NZ" sz="1050" dirty="0">
                <a:latin typeface="Verdana" panose="020B0604030504040204" pitchFamily="34" charset="0"/>
                <a:ea typeface="Verdana" panose="020B0604030504040204" pitchFamily="34" charset="0"/>
                <a:cs typeface="Verdana" panose="020B0604030504040204" pitchFamily="34" charset="0"/>
              </a:rPr>
              <a:t>Hierarchy of Controls (LEV, PPE/RPE etc.), Health/Exposure Monitoring</a:t>
            </a:r>
          </a:p>
        </p:txBody>
      </p:sp>
      <p:sp>
        <p:nvSpPr>
          <p:cNvPr id="17" name="Rectangle 16"/>
          <p:cNvSpPr/>
          <p:nvPr/>
        </p:nvSpPr>
        <p:spPr>
          <a:xfrm>
            <a:off x="219075" y="3465513"/>
            <a:ext cx="1944688" cy="2159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NZ" sz="1050" dirty="0">
                <a:latin typeface="Verdana" panose="020B0604030504040204" pitchFamily="34" charset="0"/>
                <a:ea typeface="Verdana" panose="020B0604030504040204" pitchFamily="34" charset="0"/>
                <a:cs typeface="Verdana" panose="020B0604030504040204" pitchFamily="34" charset="0"/>
              </a:rPr>
              <a:t>Clean Air Project</a:t>
            </a:r>
          </a:p>
        </p:txBody>
      </p:sp>
      <p:sp>
        <p:nvSpPr>
          <p:cNvPr id="19" name="Rectangle 18"/>
          <p:cNvSpPr/>
          <p:nvPr/>
        </p:nvSpPr>
        <p:spPr>
          <a:xfrm>
            <a:off x="219075" y="4040188"/>
            <a:ext cx="4924425" cy="203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NZ" sz="1050" dirty="0">
                <a:latin typeface="Verdana" panose="020B0604030504040204" pitchFamily="34" charset="0"/>
                <a:ea typeface="Verdana" panose="020B0604030504040204" pitchFamily="34" charset="0"/>
                <a:cs typeface="Verdana" panose="020B0604030504040204" pitchFamily="34" charset="0"/>
              </a:rPr>
              <a:t>Agrichemicals Project</a:t>
            </a:r>
          </a:p>
        </p:txBody>
      </p:sp>
      <p:sp>
        <p:nvSpPr>
          <p:cNvPr id="20" name="Rectangle 19"/>
          <p:cNvSpPr/>
          <p:nvPr/>
        </p:nvSpPr>
        <p:spPr>
          <a:xfrm>
            <a:off x="5559425" y="4040188"/>
            <a:ext cx="1343025" cy="203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NZ" sz="1050" dirty="0">
                <a:latin typeface="Verdana" panose="020B0604030504040204" pitchFamily="34" charset="0"/>
                <a:ea typeface="Verdana" panose="020B0604030504040204" pitchFamily="34" charset="0"/>
                <a:cs typeface="Verdana" panose="020B0604030504040204" pitchFamily="34" charset="0"/>
              </a:rPr>
              <a:t>Waste Oil Project</a:t>
            </a:r>
          </a:p>
        </p:txBody>
      </p:sp>
      <p:sp>
        <p:nvSpPr>
          <p:cNvPr id="25" name="Rectangle 24"/>
          <p:cNvSpPr/>
          <p:nvPr/>
        </p:nvSpPr>
        <p:spPr>
          <a:xfrm>
            <a:off x="7031038" y="3741738"/>
            <a:ext cx="1749425" cy="495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NZ" sz="1050" dirty="0">
                <a:latin typeface="Verdana" panose="020B0604030504040204" pitchFamily="34" charset="0"/>
                <a:ea typeface="Verdana" panose="020B0604030504040204" pitchFamily="34" charset="0"/>
                <a:cs typeface="Verdana" panose="020B0604030504040204" pitchFamily="34" charset="0"/>
              </a:rPr>
              <a:t>MHF registration and audit of facilities</a:t>
            </a:r>
          </a:p>
        </p:txBody>
      </p:sp>
      <p:cxnSp>
        <p:nvCxnSpPr>
          <p:cNvPr id="31" name="Straight Arrow Connector 30"/>
          <p:cNvCxnSpPr/>
          <p:nvPr/>
        </p:nvCxnSpPr>
        <p:spPr>
          <a:xfrm flipH="1" flipV="1">
            <a:off x="6552407" y="1267011"/>
            <a:ext cx="497881" cy="1"/>
          </a:xfrm>
          <a:prstGeom prst="straightConnector1">
            <a:avLst/>
          </a:prstGeom>
          <a:ln>
            <a:solidFill>
              <a:schemeClr val="tx1"/>
            </a:solidFill>
            <a:prstDash val="sysDash"/>
            <a:tailEnd type="arrow"/>
          </a:ln>
          <a:effectLst>
            <a:glow rad="635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657725" y="974725"/>
            <a:ext cx="1801930" cy="0"/>
          </a:xfrm>
          <a:prstGeom prst="straightConnector1">
            <a:avLst/>
          </a:prstGeom>
          <a:ln>
            <a:solidFill>
              <a:schemeClr val="tx1"/>
            </a:solidFill>
            <a:prstDash val="sysDash"/>
            <a:tailEnd type="arrow"/>
          </a:ln>
          <a:effectLst>
            <a:glow rad="63500">
              <a:schemeClr val="accent1">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7096125" y="1133475"/>
            <a:ext cx="1085850" cy="2159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NZ" sz="1100" b="1" dirty="0">
                <a:solidFill>
                  <a:srgbClr val="000000"/>
                </a:solidFill>
                <a:latin typeface="Verdana" panose="020B0604030504040204" pitchFamily="34" charset="0"/>
                <a:ea typeface="Verdana" panose="020B0604030504040204" pitchFamily="34" charset="0"/>
                <a:cs typeface="Verdana" panose="020B0604030504040204" pitchFamily="34" charset="0"/>
              </a:rPr>
              <a:t>MHF Team</a:t>
            </a:r>
          </a:p>
        </p:txBody>
      </p:sp>
      <p:cxnSp>
        <p:nvCxnSpPr>
          <p:cNvPr id="36" name="Straight Arrow Connector 35"/>
          <p:cNvCxnSpPr/>
          <p:nvPr/>
        </p:nvCxnSpPr>
        <p:spPr>
          <a:xfrm>
            <a:off x="8229600" y="1260475"/>
            <a:ext cx="544810" cy="6536"/>
          </a:xfrm>
          <a:prstGeom prst="straightConnector1">
            <a:avLst/>
          </a:prstGeom>
          <a:ln>
            <a:solidFill>
              <a:schemeClr val="tx1"/>
            </a:solidFill>
            <a:prstDash val="sysDash"/>
            <a:tailEnd type="arrow"/>
          </a:ln>
          <a:effectLst>
            <a:glow rad="635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1943100" y="1130300"/>
            <a:ext cx="2681288" cy="2222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NZ" sz="1200" b="1" dirty="0">
                <a:solidFill>
                  <a:srgbClr val="000000"/>
                </a:solidFill>
                <a:latin typeface="Verdana" panose="020B0604030504040204" pitchFamily="34" charset="0"/>
                <a:ea typeface="Verdana" panose="020B0604030504040204" pitchFamily="34" charset="0"/>
                <a:cs typeface="Verdana" panose="020B0604030504040204" pitchFamily="34" charset="0"/>
              </a:rPr>
              <a:t>Operations &amp; Support Group</a:t>
            </a:r>
          </a:p>
        </p:txBody>
      </p:sp>
      <p:cxnSp>
        <p:nvCxnSpPr>
          <p:cNvPr id="42" name="Straight Arrow Connector 41"/>
          <p:cNvCxnSpPr/>
          <p:nvPr/>
        </p:nvCxnSpPr>
        <p:spPr>
          <a:xfrm flipH="1">
            <a:off x="218283" y="1238188"/>
            <a:ext cx="1724817" cy="1"/>
          </a:xfrm>
          <a:prstGeom prst="straightConnector1">
            <a:avLst/>
          </a:prstGeom>
          <a:ln>
            <a:solidFill>
              <a:schemeClr val="tx1"/>
            </a:solidFill>
            <a:prstDash val="sysDash"/>
            <a:tailEnd type="arrow"/>
          </a:ln>
          <a:effectLst>
            <a:glow rad="63500">
              <a:schemeClr val="accent3">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61463" name="Group 2"/>
          <p:cNvGrpSpPr>
            <a:grpSpLocks/>
          </p:cNvGrpSpPr>
          <p:nvPr/>
        </p:nvGrpSpPr>
        <p:grpSpPr bwMode="auto">
          <a:xfrm>
            <a:off x="2209800" y="1600200"/>
            <a:ext cx="325438" cy="365125"/>
            <a:chOff x="2171701" y="1600200"/>
            <a:chExt cx="325437" cy="364332"/>
          </a:xfrm>
        </p:grpSpPr>
        <p:sp>
          <p:nvSpPr>
            <p:cNvPr id="12" name="Right Arrow 11"/>
            <p:cNvSpPr/>
            <p:nvPr/>
          </p:nvSpPr>
          <p:spPr>
            <a:xfrm>
              <a:off x="2341563" y="1600200"/>
              <a:ext cx="155575" cy="36274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26" name="Right Arrow 25"/>
            <p:cNvSpPr/>
            <p:nvPr/>
          </p:nvSpPr>
          <p:spPr>
            <a:xfrm flipH="1">
              <a:off x="2171701" y="1601785"/>
              <a:ext cx="147638" cy="36274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grpSp>
      <p:grpSp>
        <p:nvGrpSpPr>
          <p:cNvPr id="61464" name="Group 27"/>
          <p:cNvGrpSpPr>
            <a:grpSpLocks/>
          </p:cNvGrpSpPr>
          <p:nvPr/>
        </p:nvGrpSpPr>
        <p:grpSpPr bwMode="auto">
          <a:xfrm>
            <a:off x="5184775" y="1638300"/>
            <a:ext cx="325438" cy="365125"/>
            <a:chOff x="2171701" y="1600200"/>
            <a:chExt cx="325437" cy="364332"/>
          </a:xfrm>
        </p:grpSpPr>
        <p:sp>
          <p:nvSpPr>
            <p:cNvPr id="29" name="Right Arrow 28"/>
            <p:cNvSpPr/>
            <p:nvPr/>
          </p:nvSpPr>
          <p:spPr>
            <a:xfrm>
              <a:off x="2341563" y="1600200"/>
              <a:ext cx="155575" cy="36274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30" name="Right Arrow 29"/>
            <p:cNvSpPr/>
            <p:nvPr/>
          </p:nvSpPr>
          <p:spPr>
            <a:xfrm flipH="1">
              <a:off x="2171701" y="1601785"/>
              <a:ext cx="147638" cy="36274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6888"/>
            <a:ext cx="6562725" cy="531812"/>
          </a:xfrm>
        </p:spPr>
        <p:txBody>
          <a:bodyPr/>
          <a:lstStyle/>
          <a:p>
            <a:pPr>
              <a:defRPr/>
            </a:pPr>
            <a:r>
              <a:rPr lang="en-NZ" dirty="0" smtClean="0"/>
              <a:t>Required capability</a:t>
            </a:r>
            <a:endParaRPr lang="en-NZ" dirty="0"/>
          </a:p>
        </p:txBody>
      </p:sp>
      <p:sp>
        <p:nvSpPr>
          <p:cNvPr id="6349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B4616BE2-C676-4F25-BAE8-FC1F29DD4875}" type="slidenum">
              <a:rPr lang="en-NZ" altLang="en-US" sz="800">
                <a:solidFill>
                  <a:schemeClr val="tx1"/>
                </a:solidFill>
                <a:cs typeface="Arial" panose="020B0604020202020204" pitchFamily="34" charset="0"/>
              </a:rPr>
              <a:pPr>
                <a:spcBef>
                  <a:spcPct val="0"/>
                </a:spcBef>
                <a:buFontTx/>
                <a:buNone/>
              </a:pPr>
              <a:t>21</a:t>
            </a:fld>
            <a:endParaRPr lang="en-NZ" altLang="en-US" sz="800">
              <a:solidFill>
                <a:schemeClr val="tx1"/>
              </a:solidFill>
              <a:cs typeface="Arial" panose="020B0604020202020204" pitchFamily="34" charset="0"/>
            </a:endParaRPr>
          </a:p>
        </p:txBody>
      </p:sp>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47750"/>
            <a:ext cx="604837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3" name="TextBox 4"/>
          <p:cNvSpPr txBox="1">
            <a:spLocks noChangeArrowheads="1"/>
          </p:cNvSpPr>
          <p:nvPr/>
        </p:nvSpPr>
        <p:spPr bwMode="auto">
          <a:xfrm>
            <a:off x="3481388" y="1306513"/>
            <a:ext cx="47101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 typeface="Arial" panose="020B0604020202020204" pitchFamily="34" charset="0"/>
              <a:buChar char="•"/>
            </a:pPr>
            <a:r>
              <a:rPr lang="en-NZ" altLang="en-US" sz="1800" b="0"/>
              <a:t>Core L&amp;D Programme for L1 and L2</a:t>
            </a:r>
          </a:p>
          <a:p>
            <a:pPr eaLnBrk="1" hangingPunct="1">
              <a:spcBef>
                <a:spcPct val="0"/>
              </a:spcBef>
              <a:buFont typeface="Arial" panose="020B0604020202020204" pitchFamily="34" charset="0"/>
              <a:buChar char="•"/>
            </a:pPr>
            <a:r>
              <a:rPr lang="en-NZ" altLang="en-US" sz="1800" b="0"/>
              <a:t>Project-roll-out for L3</a:t>
            </a:r>
          </a:p>
          <a:p>
            <a:pPr eaLnBrk="1" hangingPunct="1">
              <a:spcBef>
                <a:spcPct val="0"/>
              </a:spcBef>
              <a:buFont typeface="Arial" panose="020B0604020202020204" pitchFamily="34" charset="0"/>
              <a:buChar char="•"/>
            </a:pPr>
            <a:r>
              <a:rPr lang="en-NZ" altLang="en-US" sz="1800" b="0"/>
              <a:t>Ongoing inspectorate development supported by Technical Programmes &amp; Support</a:t>
            </a:r>
          </a:p>
        </p:txBody>
      </p:sp>
      <p:sp>
        <p:nvSpPr>
          <p:cNvPr id="63494" name="TextBox 10"/>
          <p:cNvSpPr txBox="1">
            <a:spLocks noChangeArrowheads="1"/>
          </p:cNvSpPr>
          <p:nvPr/>
        </p:nvSpPr>
        <p:spPr bwMode="auto">
          <a:xfrm>
            <a:off x="6219825" y="3522663"/>
            <a:ext cx="400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NZ" altLang="en-US" sz="1800" b="0">
                <a:solidFill>
                  <a:schemeClr val="tx1"/>
                </a:solidFill>
                <a:latin typeface="Calibri" panose="020F0502020204030204" pitchFamily="34" charset="0"/>
                <a:cs typeface="Arial" panose="020B0604020202020204" pitchFamily="34" charset="0"/>
              </a:rPr>
              <a:t>L1</a:t>
            </a:r>
          </a:p>
        </p:txBody>
      </p:sp>
      <p:sp>
        <p:nvSpPr>
          <p:cNvPr id="63495" name="TextBox 11"/>
          <p:cNvSpPr txBox="1">
            <a:spLocks noChangeArrowheads="1"/>
          </p:cNvSpPr>
          <p:nvPr/>
        </p:nvSpPr>
        <p:spPr bwMode="auto">
          <a:xfrm>
            <a:off x="2990850" y="2943225"/>
            <a:ext cx="400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NZ" altLang="en-US" sz="1800" b="0">
                <a:solidFill>
                  <a:schemeClr val="tx1"/>
                </a:solidFill>
                <a:latin typeface="Calibri" panose="020F0502020204030204" pitchFamily="34" charset="0"/>
                <a:cs typeface="Arial" panose="020B0604020202020204" pitchFamily="34" charset="0"/>
              </a:rPr>
              <a:t>L2</a:t>
            </a:r>
          </a:p>
        </p:txBody>
      </p:sp>
      <p:sp>
        <p:nvSpPr>
          <p:cNvPr id="63496" name="TextBox 12"/>
          <p:cNvSpPr txBox="1">
            <a:spLocks noChangeArrowheads="1"/>
          </p:cNvSpPr>
          <p:nvPr/>
        </p:nvSpPr>
        <p:spPr bwMode="auto">
          <a:xfrm>
            <a:off x="2230438" y="1860550"/>
            <a:ext cx="400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NZ" altLang="en-US" sz="1800" b="0">
                <a:solidFill>
                  <a:schemeClr val="tx1"/>
                </a:solidFill>
                <a:latin typeface="Calibri" panose="020F0502020204030204" pitchFamily="34" charset="0"/>
                <a:cs typeface="Arial" panose="020B0604020202020204" pitchFamily="34" charset="0"/>
              </a:rPr>
              <a:t>L3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FFD28EAF-8EE9-4161-A495-0319C238189C}" type="slidenum">
              <a:rPr lang="en-NZ" altLang="en-US" sz="800">
                <a:solidFill>
                  <a:schemeClr val="tx1"/>
                </a:solidFill>
                <a:cs typeface="Arial" panose="020B0604020202020204" pitchFamily="34" charset="0"/>
              </a:rPr>
              <a:pPr>
                <a:spcBef>
                  <a:spcPct val="0"/>
                </a:spcBef>
                <a:buFontTx/>
                <a:buNone/>
              </a:pPr>
              <a:t>22</a:t>
            </a:fld>
            <a:endParaRPr lang="en-NZ" altLang="en-US" sz="800">
              <a:solidFill>
                <a:schemeClr val="tx1"/>
              </a:solidFill>
              <a:cs typeface="Arial" panose="020B0604020202020204" pitchFamily="34" charset="0"/>
            </a:endParaRPr>
          </a:p>
        </p:txBody>
      </p:sp>
      <p:pic>
        <p:nvPicPr>
          <p:cNvPr id="65539" name="Picture 2" descr="C:\Users\fortys2\AppData\Local\Microsoft\Windows\Temporary Internet Files\Content.Outlook\OFTJQIOR\WSNZ_2371_Gordons Auckland Presentation Diagrams v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811213"/>
            <a:ext cx="10599738" cy="59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6142A9E5-777C-41D0-93F3-5E077942F224}" type="slidenum">
              <a:rPr lang="en-NZ" altLang="en-US" sz="800">
                <a:solidFill>
                  <a:schemeClr val="tx1"/>
                </a:solidFill>
                <a:cs typeface="Arial" panose="020B0604020202020204" pitchFamily="34" charset="0"/>
              </a:rPr>
              <a:pPr>
                <a:spcBef>
                  <a:spcPct val="0"/>
                </a:spcBef>
                <a:buFontTx/>
                <a:buNone/>
              </a:pPr>
              <a:t>23</a:t>
            </a:fld>
            <a:endParaRPr lang="en-NZ" altLang="en-US" sz="800">
              <a:solidFill>
                <a:schemeClr val="tx1"/>
              </a:solidFill>
              <a:cs typeface="Arial" panose="020B0604020202020204" pitchFamily="34" charset="0"/>
            </a:endParaRPr>
          </a:p>
        </p:txBody>
      </p:sp>
      <p:sp>
        <p:nvSpPr>
          <p:cNvPr id="16" name="Title 8"/>
          <p:cNvSpPr>
            <a:spLocks noGrp="1"/>
          </p:cNvSpPr>
          <p:nvPr>
            <p:ph type="title"/>
          </p:nvPr>
        </p:nvSpPr>
        <p:spPr>
          <a:xfrm>
            <a:off x="457200" y="496888"/>
            <a:ext cx="8305800" cy="814387"/>
          </a:xfrm>
        </p:spPr>
        <p:txBody>
          <a:bodyPr/>
          <a:lstStyle/>
          <a:p>
            <a:pPr>
              <a:defRPr/>
            </a:pPr>
            <a:r>
              <a:rPr lang="en-NZ" dirty="0" smtClean="0"/>
              <a:t>Communication and information tools </a:t>
            </a:r>
            <a:endParaRPr lang="en-NZ" sz="1800" cap="none" dirty="0"/>
          </a:p>
        </p:txBody>
      </p:sp>
      <p:pic>
        <p:nvPicPr>
          <p:cNvPr id="6758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1395413"/>
            <a:ext cx="29146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9888" y="1655763"/>
            <a:ext cx="24241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438" y="1311275"/>
            <a:ext cx="2568575"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bject 2"/>
          <p:cNvSpPr>
            <a:spLocks/>
          </p:cNvSpPr>
          <p:nvPr/>
        </p:nvSpPr>
        <p:spPr bwMode="auto">
          <a:xfrm>
            <a:off x="0" y="0"/>
            <a:ext cx="9144000" cy="5141913"/>
          </a:xfrm>
          <a:custGeom>
            <a:avLst/>
            <a:gdLst>
              <a:gd name="T0" fmla="*/ 0 w 9144000"/>
              <a:gd name="T1" fmla="*/ 5114763 h 5148580"/>
              <a:gd name="T2" fmla="*/ 9144000 w 9144000"/>
              <a:gd name="T3" fmla="*/ 5114763 h 5148580"/>
              <a:gd name="T4" fmla="*/ 9144000 w 9144000"/>
              <a:gd name="T5" fmla="*/ 0 h 5148580"/>
              <a:gd name="T6" fmla="*/ 0 w 9144000"/>
              <a:gd name="T7" fmla="*/ 0 h 5148580"/>
              <a:gd name="T8" fmla="*/ 0 w 9144000"/>
              <a:gd name="T9" fmla="*/ 5114763 h 5148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5148580">
                <a:moveTo>
                  <a:pt x="0" y="5148008"/>
                </a:moveTo>
                <a:lnTo>
                  <a:pt x="9144000" y="5148008"/>
                </a:lnTo>
                <a:lnTo>
                  <a:pt x="9144000" y="0"/>
                </a:lnTo>
                <a:lnTo>
                  <a:pt x="0" y="0"/>
                </a:lnTo>
                <a:lnTo>
                  <a:pt x="0" y="5148008"/>
                </a:lnTo>
                <a:close/>
              </a:path>
            </a:pathLst>
          </a:custGeom>
          <a:solidFill>
            <a:srgbClr val="182D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35" name="object 3"/>
          <p:cNvSpPr txBox="1">
            <a:spLocks noChangeArrowheads="1"/>
          </p:cNvSpPr>
          <p:nvPr/>
        </p:nvSpPr>
        <p:spPr bwMode="auto">
          <a:xfrm>
            <a:off x="1581150" y="2987675"/>
            <a:ext cx="48196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600" b="0">
                <a:solidFill>
                  <a:srgbClr val="FFFFFF"/>
                </a:solidFill>
                <a:cs typeface="Arial" panose="020B0604020202020204" pitchFamily="34" charset="0"/>
              </a:rPr>
              <a:t>linkedin.com/company/worksafe-new-zealand</a:t>
            </a:r>
            <a:endParaRPr lang="en-US" altLang="en-US" sz="1600" b="0">
              <a:solidFill>
                <a:schemeClr val="tx1"/>
              </a:solidFill>
              <a:cs typeface="Arial" panose="020B0604020202020204" pitchFamily="34" charset="0"/>
            </a:endParaRPr>
          </a:p>
        </p:txBody>
      </p:sp>
      <p:sp>
        <p:nvSpPr>
          <p:cNvPr id="69636" name="object 4"/>
          <p:cNvSpPr txBox="1">
            <a:spLocks noChangeArrowheads="1"/>
          </p:cNvSpPr>
          <p:nvPr/>
        </p:nvSpPr>
        <p:spPr bwMode="auto">
          <a:xfrm>
            <a:off x="1581150" y="3919538"/>
            <a:ext cx="257968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600" b="0">
                <a:solidFill>
                  <a:srgbClr val="FFFFFF"/>
                </a:solidFill>
                <a:cs typeface="Arial" panose="020B0604020202020204" pitchFamily="34" charset="0"/>
              </a:rPr>
              <a:t>twitter.com/WorkSafeNZ</a:t>
            </a:r>
            <a:endParaRPr lang="en-US" altLang="en-US" sz="1600" b="0">
              <a:solidFill>
                <a:schemeClr val="tx1"/>
              </a:solidFill>
              <a:cs typeface="Arial" panose="020B0604020202020204" pitchFamily="34" charset="0"/>
            </a:endParaRPr>
          </a:p>
        </p:txBody>
      </p:sp>
      <p:sp>
        <p:nvSpPr>
          <p:cNvPr id="69637" name="object 5"/>
          <p:cNvSpPr txBox="1">
            <a:spLocks noChangeArrowheads="1"/>
          </p:cNvSpPr>
          <p:nvPr/>
        </p:nvSpPr>
        <p:spPr bwMode="auto">
          <a:xfrm>
            <a:off x="1581150" y="2041525"/>
            <a:ext cx="27447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600" b="0">
                <a:solidFill>
                  <a:srgbClr val="FFFFFF"/>
                </a:solidFill>
                <a:cs typeface="Arial" panose="020B0604020202020204" pitchFamily="34" charset="0"/>
              </a:rPr>
              <a:t>facebook.com/nzworksafe</a:t>
            </a:r>
            <a:endParaRPr lang="en-US" altLang="en-US" sz="1600" b="0">
              <a:solidFill>
                <a:schemeClr val="tx1"/>
              </a:solidFill>
              <a:cs typeface="Arial" panose="020B0604020202020204" pitchFamily="34" charset="0"/>
            </a:endParaRPr>
          </a:p>
        </p:txBody>
      </p:sp>
      <p:sp>
        <p:nvSpPr>
          <p:cNvPr id="69638" name="object 9"/>
          <p:cNvSpPr>
            <a:spLocks noGrp="1"/>
          </p:cNvSpPr>
          <p:nvPr>
            <p:ph type="title" idx="4294967295"/>
          </p:nvPr>
        </p:nvSpPr>
        <p:spPr>
          <a:xfrm>
            <a:off x="444500" y="669925"/>
            <a:ext cx="5214938" cy="738188"/>
          </a:xfrm>
        </p:spPr>
        <p:txBody>
          <a:bodyPr lIns="0" tIns="0" rIns="0" bIns="0">
            <a:spAutoFit/>
          </a:bodyPr>
          <a:lstStyle/>
          <a:p>
            <a:r>
              <a:rPr lang="en-US" altLang="en-US" smtClean="0">
                <a:solidFill>
                  <a:srgbClr val="FFFFFF"/>
                </a:solidFill>
              </a:rPr>
              <a:t>For more information visit:</a:t>
            </a:r>
            <a:br>
              <a:rPr lang="en-US" altLang="en-US" smtClean="0">
                <a:solidFill>
                  <a:srgbClr val="FFFFFF"/>
                </a:solidFill>
              </a:rPr>
            </a:br>
            <a:r>
              <a:rPr lang="en-US" altLang="en-US" smtClean="0">
                <a:solidFill>
                  <a:srgbClr val="B9CE1F"/>
                </a:solidFill>
              </a:rPr>
              <a:t>worksafe.govt.nz</a:t>
            </a:r>
            <a:endParaRPr lang="en-US" altLang="en-US" smtClean="0"/>
          </a:p>
        </p:txBody>
      </p:sp>
      <p:pic>
        <p:nvPicPr>
          <p:cNvPr id="69639" name="Picture 38" descr="faceboo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803400"/>
            <a:ext cx="6873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375" y="2725738"/>
            <a:ext cx="6873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4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0375" y="3646488"/>
            <a:ext cx="6873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45" descr="worksafe-logo-whiteL.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8388" y="4133850"/>
            <a:ext cx="25781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8"/>
          <p:cNvSpPr>
            <a:spLocks noGrp="1"/>
          </p:cNvSpPr>
          <p:nvPr>
            <p:ph type="title"/>
          </p:nvPr>
        </p:nvSpPr>
        <p:spPr>
          <a:xfrm>
            <a:off x="457200" y="496888"/>
            <a:ext cx="8286750" cy="531812"/>
          </a:xfrm>
        </p:spPr>
        <p:txBody>
          <a:bodyPr/>
          <a:lstStyle/>
          <a:p>
            <a:pPr>
              <a:defRPr/>
            </a:pPr>
            <a:r>
              <a:rPr lang="en-NZ" dirty="0" smtClean="0"/>
              <a:t>Creating the platform</a:t>
            </a:r>
            <a:endParaRPr lang="en-NZ" dirty="0"/>
          </a:p>
        </p:txBody>
      </p:sp>
      <p:sp>
        <p:nvSpPr>
          <p:cNvPr id="31747" name="Content Placeholder 2"/>
          <p:cNvSpPr>
            <a:spLocks noGrp="1"/>
          </p:cNvSpPr>
          <p:nvPr>
            <p:ph idx="1"/>
          </p:nvPr>
        </p:nvSpPr>
        <p:spPr>
          <a:xfrm>
            <a:off x="457200" y="1103313"/>
            <a:ext cx="8169275" cy="2657475"/>
          </a:xfrm>
        </p:spPr>
        <p:txBody>
          <a:bodyPr/>
          <a:lstStyle/>
          <a:p>
            <a:pPr marL="276225" lvl="2" indent="-276225" eaLnBrk="1" hangingPunct="1">
              <a:spcBef>
                <a:spcPct val="0"/>
              </a:spcBef>
              <a:spcAft>
                <a:spcPts val="1400"/>
              </a:spcAft>
              <a:buClr>
                <a:srgbClr val="2C4340"/>
              </a:buClr>
              <a:buFont typeface="Verdana" panose="020B0604030504040204" pitchFamily="34" charset="0"/>
              <a:buChar char="›"/>
            </a:pPr>
            <a:r>
              <a:rPr lang="en-NZ" altLang="en-US" smtClean="0"/>
              <a:t>Landing</a:t>
            </a:r>
          </a:p>
          <a:p>
            <a:pPr marL="733425" lvl="3" indent="-276225" eaLnBrk="1" hangingPunct="1">
              <a:spcBef>
                <a:spcPct val="0"/>
              </a:spcBef>
              <a:spcAft>
                <a:spcPts val="1400"/>
              </a:spcAft>
              <a:buClr>
                <a:srgbClr val="2C4340"/>
              </a:buClr>
              <a:buFont typeface="Verdana" panose="020B0604030504040204" pitchFamily="34" charset="0"/>
              <a:buChar char="›"/>
            </a:pPr>
            <a:r>
              <a:rPr lang="en-NZ" altLang="en-US" smtClean="0"/>
              <a:t>The new law</a:t>
            </a:r>
          </a:p>
          <a:p>
            <a:pPr marL="733425" lvl="3" indent="-276225" eaLnBrk="1" hangingPunct="1">
              <a:spcBef>
                <a:spcPct val="0"/>
              </a:spcBef>
              <a:spcAft>
                <a:spcPts val="1400"/>
              </a:spcAft>
              <a:buClr>
                <a:srgbClr val="2C4340"/>
              </a:buClr>
              <a:buFont typeface="Verdana" panose="020B0604030504040204" pitchFamily="34" charset="0"/>
              <a:buChar char="›"/>
            </a:pPr>
            <a:r>
              <a:rPr lang="en-NZ" altLang="en-US" smtClean="0"/>
              <a:t>Harm reduction plan </a:t>
            </a:r>
          </a:p>
          <a:p>
            <a:pPr marL="733425" lvl="3" indent="-276225" eaLnBrk="1" hangingPunct="1">
              <a:spcBef>
                <a:spcPct val="0"/>
              </a:spcBef>
              <a:spcAft>
                <a:spcPts val="1400"/>
              </a:spcAft>
              <a:buClr>
                <a:srgbClr val="2C4340"/>
              </a:buClr>
              <a:buFont typeface="Verdana" panose="020B0604030504040204" pitchFamily="34" charset="0"/>
              <a:buChar char="›"/>
            </a:pPr>
            <a:r>
              <a:rPr lang="en-NZ" altLang="en-US" smtClean="0"/>
              <a:t>Work-related health</a:t>
            </a:r>
            <a:endParaRPr lang="en-NZ" altLang="en-US" b="1" smtClean="0"/>
          </a:p>
          <a:p>
            <a:pPr marL="733425" lvl="3" indent="-276225" eaLnBrk="1" hangingPunct="1">
              <a:spcBef>
                <a:spcPct val="0"/>
              </a:spcBef>
              <a:spcAft>
                <a:spcPts val="1400"/>
              </a:spcAft>
              <a:buClr>
                <a:srgbClr val="2C4340"/>
              </a:buClr>
              <a:buFont typeface="Verdana" panose="020B0604030504040204" pitchFamily="34" charset="0"/>
              <a:buChar char="›"/>
            </a:pPr>
            <a:r>
              <a:rPr lang="en-NZ" altLang="en-US" smtClean="0"/>
              <a:t>Targeting high hazard sectors and major hazard facilities </a:t>
            </a: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FDC6EB5C-D670-4927-A131-05D051B96EEA}" type="slidenum">
              <a:rPr lang="en-NZ" altLang="en-US" sz="800">
                <a:solidFill>
                  <a:schemeClr val="tx1"/>
                </a:solidFill>
                <a:cs typeface="Arial" panose="020B0604020202020204" pitchFamily="34" charset="0"/>
              </a:rPr>
              <a:pPr>
                <a:spcBef>
                  <a:spcPct val="0"/>
                </a:spcBef>
                <a:buFontTx/>
                <a:buNone/>
              </a:pPr>
              <a:t>3</a:t>
            </a:fld>
            <a:endParaRPr lang="en-NZ" altLang="en-US" sz="800">
              <a:solidFill>
                <a:schemeClr val="tx1"/>
              </a:solidFill>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8"/>
          <p:cNvSpPr>
            <a:spLocks noGrp="1"/>
          </p:cNvSpPr>
          <p:nvPr>
            <p:ph type="title"/>
          </p:nvPr>
        </p:nvSpPr>
        <p:spPr>
          <a:xfrm>
            <a:off x="457200" y="496888"/>
            <a:ext cx="8286750" cy="531812"/>
          </a:xfrm>
        </p:spPr>
        <p:txBody>
          <a:bodyPr/>
          <a:lstStyle/>
          <a:p>
            <a:pPr>
              <a:defRPr/>
            </a:pPr>
            <a:r>
              <a:rPr lang="en-NZ" dirty="0" smtClean="0"/>
              <a:t>Harm reduction plan focus</a:t>
            </a:r>
            <a:endParaRPr lang="en-NZ" dirty="0"/>
          </a:p>
        </p:txBody>
      </p:sp>
      <p:sp>
        <p:nvSpPr>
          <p:cNvPr id="33795" name="Content Placeholder 2"/>
          <p:cNvSpPr>
            <a:spLocks noGrp="1"/>
          </p:cNvSpPr>
          <p:nvPr>
            <p:ph idx="1"/>
          </p:nvPr>
        </p:nvSpPr>
        <p:spPr>
          <a:xfrm>
            <a:off x="457200" y="1103313"/>
            <a:ext cx="8169275" cy="2657475"/>
          </a:xfrm>
        </p:spPr>
        <p:txBody>
          <a:bodyPr/>
          <a:lstStyle/>
          <a:p>
            <a:pPr marL="342900" lvl="2" indent="-342900" eaLnBrk="1" hangingPunct="1">
              <a:spcBef>
                <a:spcPct val="0"/>
              </a:spcBef>
              <a:spcAft>
                <a:spcPts val="1400"/>
              </a:spcAft>
              <a:buClr>
                <a:srgbClr val="2C4340"/>
              </a:buClr>
              <a:buFont typeface="Calibri" panose="020F0502020204030204" pitchFamily="34" charset="0"/>
              <a:buAutoNum type="arabicPeriod"/>
            </a:pPr>
            <a:r>
              <a:rPr lang="en-NZ" altLang="en-US" smtClean="0"/>
              <a:t>Sectors</a:t>
            </a:r>
          </a:p>
          <a:p>
            <a:pPr marL="342900" lvl="2" indent="-342900" eaLnBrk="1" hangingPunct="1">
              <a:spcBef>
                <a:spcPct val="0"/>
              </a:spcBef>
              <a:spcAft>
                <a:spcPts val="1400"/>
              </a:spcAft>
              <a:buClr>
                <a:srgbClr val="2C4340"/>
              </a:buClr>
              <a:buFont typeface="Calibri" panose="020F0502020204030204" pitchFamily="34" charset="0"/>
              <a:buAutoNum type="arabicPeriod"/>
            </a:pPr>
            <a:r>
              <a:rPr lang="en-NZ" altLang="en-US" smtClean="0"/>
              <a:t>Cross–cutting risks</a:t>
            </a:r>
          </a:p>
          <a:p>
            <a:pPr marL="342900" lvl="2" indent="-342900" eaLnBrk="1" hangingPunct="1">
              <a:spcBef>
                <a:spcPct val="0"/>
              </a:spcBef>
              <a:spcAft>
                <a:spcPts val="1400"/>
              </a:spcAft>
              <a:buClr>
                <a:srgbClr val="2C4340"/>
              </a:buClr>
              <a:buFont typeface="Calibri" panose="020F0502020204030204" pitchFamily="34" charset="0"/>
              <a:buAutoNum type="arabicPeriod"/>
            </a:pPr>
            <a:r>
              <a:rPr lang="en-NZ" altLang="en-US" smtClean="0"/>
              <a:t>Systems</a:t>
            </a:r>
            <a:endParaRPr lang="en-NZ" altLang="en-US" b="1" smtClean="0"/>
          </a:p>
          <a:p>
            <a:pPr marL="342900" lvl="2" indent="-342900" eaLnBrk="1" hangingPunct="1">
              <a:spcBef>
                <a:spcPct val="0"/>
              </a:spcBef>
              <a:spcAft>
                <a:spcPts val="1400"/>
              </a:spcAft>
              <a:buClr>
                <a:srgbClr val="2C4340"/>
              </a:buClr>
              <a:buFont typeface="Calibri" panose="020F0502020204030204" pitchFamily="34" charset="0"/>
              <a:buAutoNum type="arabicPeriod"/>
            </a:pPr>
            <a:r>
              <a:rPr lang="en-NZ" altLang="en-US" smtClean="0"/>
              <a:t>High incidence businesses and health</a:t>
            </a:r>
          </a:p>
        </p:txBody>
      </p:sp>
      <p:sp>
        <p:nvSpPr>
          <p:cNvPr id="337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E385A668-B58E-44DD-B696-A2772C479571}" type="slidenum">
              <a:rPr lang="en-NZ" altLang="en-US" sz="800">
                <a:solidFill>
                  <a:schemeClr val="tx1"/>
                </a:solidFill>
                <a:cs typeface="Arial" panose="020B0604020202020204" pitchFamily="34" charset="0"/>
              </a:rPr>
              <a:pPr>
                <a:spcBef>
                  <a:spcPct val="0"/>
                </a:spcBef>
                <a:buFontTx/>
                <a:buNone/>
              </a:pPr>
              <a:t>4</a:t>
            </a:fld>
            <a:endParaRPr lang="en-NZ" altLang="en-US" sz="800">
              <a:solidFill>
                <a:schemeClr val="tx1"/>
              </a:solidFill>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D0CEF837-2BBD-46C7-B554-806946318952}" type="slidenum">
              <a:rPr lang="en-NZ" altLang="en-US" sz="800">
                <a:solidFill>
                  <a:schemeClr val="tx1"/>
                </a:solidFill>
                <a:cs typeface="Arial" panose="020B0604020202020204" pitchFamily="34" charset="0"/>
              </a:rPr>
              <a:pPr>
                <a:spcBef>
                  <a:spcPct val="0"/>
                </a:spcBef>
                <a:buFontTx/>
                <a:buNone/>
              </a:pPr>
              <a:t>5</a:t>
            </a:fld>
            <a:endParaRPr lang="en-NZ" altLang="en-US" sz="800">
              <a:solidFill>
                <a:schemeClr val="tx1"/>
              </a:solidFill>
              <a:cs typeface="Arial" panose="020B0604020202020204" pitchFamily="34" charset="0"/>
            </a:endParaRPr>
          </a:p>
        </p:txBody>
      </p:sp>
      <p:pic>
        <p:nvPicPr>
          <p:cNvPr id="35843" name="Picture 3" descr="C:\Users\fortys2\AppData\Local\Microsoft\Windows\Temporary Internet Files\Content.Outlook\OFTJQIOR\WSNZ_2371_Gordons Auckland Presentation Diagrams v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963" y="-588963"/>
            <a:ext cx="10494963"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C637F085-DABA-413F-AB3A-93AF7204D697}" type="slidenum">
              <a:rPr lang="en-NZ" altLang="en-US" sz="800">
                <a:solidFill>
                  <a:schemeClr val="tx1"/>
                </a:solidFill>
                <a:cs typeface="Arial" panose="020B0604020202020204" pitchFamily="34" charset="0"/>
              </a:rPr>
              <a:pPr>
                <a:spcBef>
                  <a:spcPct val="0"/>
                </a:spcBef>
                <a:buFontTx/>
                <a:buNone/>
              </a:pPr>
              <a:t>6</a:t>
            </a:fld>
            <a:endParaRPr lang="en-NZ" altLang="en-US" sz="800">
              <a:solidFill>
                <a:schemeClr val="tx1"/>
              </a:solidFill>
              <a:cs typeface="Arial" panose="020B0604020202020204" pitchFamily="34" charset="0"/>
            </a:endParaRPr>
          </a:p>
        </p:txBody>
      </p:sp>
      <p:pic>
        <p:nvPicPr>
          <p:cNvPr id="36867" name="Picture 2" descr="C:\Users\fortys2\AppData\Local\Microsoft\Windows\Temporary Internet Files\Content.Outlook\OFTJQIOR\WSNZ_2371_Gordons Auckland Presentation Diagrams v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781050"/>
            <a:ext cx="11325226"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271EE5D8-5EA5-4647-9109-755C75DB2045}" type="slidenum">
              <a:rPr lang="en-NZ" altLang="en-US" sz="800">
                <a:solidFill>
                  <a:schemeClr val="tx1"/>
                </a:solidFill>
                <a:cs typeface="Arial" panose="020B0604020202020204" pitchFamily="34" charset="0"/>
              </a:rPr>
              <a:pPr>
                <a:spcBef>
                  <a:spcPct val="0"/>
                </a:spcBef>
                <a:buFontTx/>
                <a:buNone/>
              </a:pPr>
              <a:t>7</a:t>
            </a:fld>
            <a:endParaRPr lang="en-NZ" altLang="en-US" sz="800">
              <a:solidFill>
                <a:schemeClr val="tx1"/>
              </a:solidFill>
              <a:cs typeface="Arial" panose="020B0604020202020204" pitchFamily="34" charset="0"/>
            </a:endParaRPr>
          </a:p>
        </p:txBody>
      </p:sp>
      <p:pic>
        <p:nvPicPr>
          <p:cNvPr id="38915" name="Picture 2" descr="C:\Users\fortys2\AppData\Local\Microsoft\Windows\Temporary Internet Files\Content.Outlook\OFTJQIOR\WSNZ_2371_Gordons Auckland Presentation Diagrams v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650" y="-858838"/>
            <a:ext cx="11250613" cy="632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6888"/>
            <a:ext cx="6562725" cy="531812"/>
          </a:xfrm>
        </p:spPr>
        <p:txBody>
          <a:bodyPr/>
          <a:lstStyle/>
          <a:p>
            <a:pPr>
              <a:defRPr/>
            </a:pPr>
            <a:endParaRPr lang="en-NZ"/>
          </a:p>
        </p:txBody>
      </p:sp>
      <p:sp>
        <p:nvSpPr>
          <p:cNvPr id="39939" name="Content Placeholder 2"/>
          <p:cNvSpPr>
            <a:spLocks noGrp="1"/>
          </p:cNvSpPr>
          <p:nvPr>
            <p:ph idx="1"/>
          </p:nvPr>
        </p:nvSpPr>
        <p:spPr>
          <a:xfrm>
            <a:off x="457200" y="1103313"/>
            <a:ext cx="7772400" cy="3394075"/>
          </a:xfrm>
        </p:spPr>
        <p:txBody>
          <a:bodyPr/>
          <a:lstStyle/>
          <a:p>
            <a:endParaRPr lang="en-NZ" altLang="en-US" smtClean="0"/>
          </a:p>
        </p:txBody>
      </p:sp>
      <p:sp>
        <p:nvSpPr>
          <p:cNvPr id="399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09480117-BC7C-4FAE-AD2D-F2CE6E987D61}" type="slidenum">
              <a:rPr lang="en-NZ" altLang="en-US" sz="800">
                <a:solidFill>
                  <a:schemeClr val="tx1"/>
                </a:solidFill>
                <a:cs typeface="Arial" panose="020B0604020202020204" pitchFamily="34" charset="0"/>
              </a:rPr>
              <a:pPr>
                <a:spcBef>
                  <a:spcPct val="0"/>
                </a:spcBef>
                <a:buFontTx/>
                <a:buNone/>
              </a:pPr>
              <a:t>8</a:t>
            </a:fld>
            <a:endParaRPr lang="en-NZ" altLang="en-US" sz="800">
              <a:solidFill>
                <a:schemeClr val="tx1"/>
              </a:solidFill>
              <a:cs typeface="Arial" panose="020B0604020202020204" pitchFamily="34" charset="0"/>
            </a:endParaRPr>
          </a:p>
        </p:txBody>
      </p:sp>
      <p:pic>
        <p:nvPicPr>
          <p:cNvPr id="39941" name="Picture 2" descr="C:\Users\fortys2\AppData\Local\Microsoft\Windows\Temporary Internet Files\Content.Outlook\OFTJQIOR\WSNZ_2371_Gordons Auckland Presentation Diagrams v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58288"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bject 2"/>
          <p:cNvSpPr>
            <a:spLocks/>
          </p:cNvSpPr>
          <p:nvPr/>
        </p:nvSpPr>
        <p:spPr bwMode="auto">
          <a:xfrm>
            <a:off x="0" y="0"/>
            <a:ext cx="9144000" cy="5141913"/>
          </a:xfrm>
          <a:custGeom>
            <a:avLst/>
            <a:gdLst>
              <a:gd name="T0" fmla="*/ 0 w 9144000"/>
              <a:gd name="T1" fmla="*/ 5134684 h 5148580"/>
              <a:gd name="T2" fmla="*/ 9144000 w 9144000"/>
              <a:gd name="T3" fmla="*/ 5134684 h 5148580"/>
              <a:gd name="T4" fmla="*/ 9144000 w 9144000"/>
              <a:gd name="T5" fmla="*/ 0 h 5148580"/>
              <a:gd name="T6" fmla="*/ 0 w 9144000"/>
              <a:gd name="T7" fmla="*/ 0 h 5148580"/>
              <a:gd name="T8" fmla="*/ 0 w 9144000"/>
              <a:gd name="T9" fmla="*/ 5134684 h 5148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5148580">
                <a:moveTo>
                  <a:pt x="0" y="5148008"/>
                </a:moveTo>
                <a:lnTo>
                  <a:pt x="9144000" y="5148008"/>
                </a:lnTo>
                <a:lnTo>
                  <a:pt x="9144000" y="0"/>
                </a:lnTo>
                <a:lnTo>
                  <a:pt x="0" y="0"/>
                </a:lnTo>
                <a:lnTo>
                  <a:pt x="0" y="5148008"/>
                </a:lnTo>
                <a:close/>
              </a:path>
            </a:pathLst>
          </a:custGeom>
          <a:solidFill>
            <a:srgbClr val="182D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987" name="object 3"/>
          <p:cNvSpPr txBox="1">
            <a:spLocks noChangeArrowheads="1"/>
          </p:cNvSpPr>
          <p:nvPr/>
        </p:nvSpPr>
        <p:spPr bwMode="auto">
          <a:xfrm>
            <a:off x="652463" y="1533525"/>
            <a:ext cx="4338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800">
                <a:solidFill>
                  <a:srgbClr val="B9CE1F"/>
                </a:solidFill>
                <a:cs typeface="Arial" panose="020B0604020202020204" pitchFamily="34" charset="0"/>
              </a:rPr>
              <a:t>MANY MORE UNREPORTED CASES</a:t>
            </a:r>
            <a:endParaRPr lang="en-US" altLang="en-US" sz="1800" b="0">
              <a:solidFill>
                <a:schemeClr val="tx1"/>
              </a:solidFill>
              <a:cs typeface="Arial" panose="020B0604020202020204" pitchFamily="34" charset="0"/>
            </a:endParaRPr>
          </a:p>
        </p:txBody>
      </p:sp>
      <p:sp>
        <p:nvSpPr>
          <p:cNvPr id="41988" name="object 5"/>
          <p:cNvSpPr>
            <a:spLocks/>
          </p:cNvSpPr>
          <p:nvPr/>
        </p:nvSpPr>
        <p:spPr bwMode="auto">
          <a:xfrm>
            <a:off x="5353050" y="1401763"/>
            <a:ext cx="3089275" cy="2747962"/>
          </a:xfrm>
          <a:custGeom>
            <a:avLst/>
            <a:gdLst>
              <a:gd name="T0" fmla="*/ 1544358 w 3089275"/>
              <a:gd name="T1" fmla="*/ 0 h 2751454"/>
              <a:gd name="T2" fmla="*/ 0 w 3089275"/>
              <a:gd name="T3" fmla="*/ 2743905 h 2751454"/>
              <a:gd name="T4" fmla="*/ 3088716 w 3089275"/>
              <a:gd name="T5" fmla="*/ 2743905 h 2751454"/>
              <a:gd name="T6" fmla="*/ 1544358 w 3089275"/>
              <a:gd name="T7" fmla="*/ 0 h 2751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89275" h="2751454">
                <a:moveTo>
                  <a:pt x="1544358" y="0"/>
                </a:moveTo>
                <a:lnTo>
                  <a:pt x="0" y="2750883"/>
                </a:lnTo>
                <a:lnTo>
                  <a:pt x="3088716" y="2750883"/>
                </a:lnTo>
                <a:lnTo>
                  <a:pt x="1544358" y="0"/>
                </a:lnTo>
                <a:close/>
              </a:path>
            </a:pathLst>
          </a:custGeom>
          <a:solidFill>
            <a:srgbClr val="B9CE1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989" name="object 6"/>
          <p:cNvSpPr>
            <a:spLocks/>
          </p:cNvSpPr>
          <p:nvPr/>
        </p:nvSpPr>
        <p:spPr bwMode="auto">
          <a:xfrm>
            <a:off x="5353050" y="2227263"/>
            <a:ext cx="2162175" cy="1922462"/>
          </a:xfrm>
          <a:custGeom>
            <a:avLst/>
            <a:gdLst>
              <a:gd name="T0" fmla="*/ 1080782 w 2162175"/>
              <a:gd name="T1" fmla="*/ 0 h 1925320"/>
              <a:gd name="T2" fmla="*/ 0 w 2162175"/>
              <a:gd name="T3" fmla="*/ 1919431 h 1925320"/>
              <a:gd name="T4" fmla="*/ 2161565 w 2162175"/>
              <a:gd name="T5" fmla="*/ 1919431 h 1925320"/>
              <a:gd name="T6" fmla="*/ 1080782 w 2162175"/>
              <a:gd name="T7" fmla="*/ 0 h 1925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2175" h="1925320">
                <a:moveTo>
                  <a:pt x="1080782" y="0"/>
                </a:moveTo>
                <a:lnTo>
                  <a:pt x="0" y="1925142"/>
                </a:lnTo>
                <a:lnTo>
                  <a:pt x="2161565" y="1925142"/>
                </a:lnTo>
                <a:lnTo>
                  <a:pt x="1080782" y="0"/>
                </a:lnTo>
                <a:close/>
              </a:path>
            </a:pathLst>
          </a:custGeom>
          <a:solidFill>
            <a:srgbClr val="DDE1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990" name="object 7"/>
          <p:cNvSpPr>
            <a:spLocks/>
          </p:cNvSpPr>
          <p:nvPr/>
        </p:nvSpPr>
        <p:spPr bwMode="auto">
          <a:xfrm>
            <a:off x="684213" y="3030538"/>
            <a:ext cx="5418137" cy="0"/>
          </a:xfrm>
          <a:custGeom>
            <a:avLst/>
            <a:gdLst>
              <a:gd name="T0" fmla="*/ 5417361 w 5418455"/>
              <a:gd name="T1" fmla="*/ 0 w 5418455"/>
              <a:gd name="T2" fmla="*/ 0 60000 65536"/>
              <a:gd name="T3" fmla="*/ 0 60000 65536"/>
            </a:gdLst>
            <a:ahLst/>
            <a:cxnLst>
              <a:cxn ang="T2">
                <a:pos x="T0" y="0"/>
              </a:cxn>
              <a:cxn ang="T3">
                <a:pos x="T1" y="0"/>
              </a:cxn>
            </a:cxnLst>
            <a:rect l="0" t="0" r="r" b="b"/>
            <a:pathLst>
              <a:path w="5418455">
                <a:moveTo>
                  <a:pt x="5417997" y="0"/>
                </a:moveTo>
                <a:lnTo>
                  <a:pt x="0" y="0"/>
                </a:lnTo>
              </a:path>
            </a:pathLst>
          </a:custGeom>
          <a:noFill/>
          <a:ln w="21336">
            <a:solidFill>
              <a:srgbClr val="DDE1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991" name="object 8"/>
          <p:cNvSpPr>
            <a:spLocks/>
          </p:cNvSpPr>
          <p:nvPr/>
        </p:nvSpPr>
        <p:spPr bwMode="auto">
          <a:xfrm>
            <a:off x="684213" y="1903413"/>
            <a:ext cx="5981700" cy="0"/>
          </a:xfrm>
          <a:custGeom>
            <a:avLst/>
            <a:gdLst>
              <a:gd name="T0" fmla="*/ 5981067 w 5982334"/>
              <a:gd name="T1" fmla="*/ 0 w 5982334"/>
              <a:gd name="T2" fmla="*/ 0 60000 65536"/>
              <a:gd name="T3" fmla="*/ 0 60000 65536"/>
            </a:gdLst>
            <a:ahLst/>
            <a:cxnLst>
              <a:cxn ang="T2">
                <a:pos x="T0" y="0"/>
              </a:cxn>
              <a:cxn ang="T3">
                <a:pos x="T1" y="0"/>
              </a:cxn>
            </a:cxnLst>
            <a:rect l="0" t="0" r="r" b="b"/>
            <a:pathLst>
              <a:path w="5982334">
                <a:moveTo>
                  <a:pt x="5982335" y="0"/>
                </a:moveTo>
                <a:lnTo>
                  <a:pt x="0" y="0"/>
                </a:lnTo>
              </a:path>
            </a:pathLst>
          </a:custGeom>
          <a:noFill/>
          <a:ln w="21335">
            <a:solidFill>
              <a:srgbClr val="B9CE1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992" name="object 9"/>
          <p:cNvSpPr>
            <a:spLocks/>
          </p:cNvSpPr>
          <p:nvPr/>
        </p:nvSpPr>
        <p:spPr bwMode="auto">
          <a:xfrm>
            <a:off x="5353050" y="3290888"/>
            <a:ext cx="965200" cy="858837"/>
          </a:xfrm>
          <a:custGeom>
            <a:avLst/>
            <a:gdLst>
              <a:gd name="T0" fmla="*/ 482371 w 965200"/>
              <a:gd name="T1" fmla="*/ 0 h 859789"/>
              <a:gd name="T2" fmla="*/ 0 w 965200"/>
              <a:gd name="T3" fmla="*/ 857330 h 859789"/>
              <a:gd name="T4" fmla="*/ 964742 w 965200"/>
              <a:gd name="T5" fmla="*/ 857330 h 859789"/>
              <a:gd name="T6" fmla="*/ 482371 w 965200"/>
              <a:gd name="T7" fmla="*/ 0 h 8597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5200" h="859789">
                <a:moveTo>
                  <a:pt x="482371" y="0"/>
                </a:moveTo>
                <a:lnTo>
                  <a:pt x="0" y="859231"/>
                </a:lnTo>
                <a:lnTo>
                  <a:pt x="964742" y="859231"/>
                </a:lnTo>
                <a:lnTo>
                  <a:pt x="482371" y="0"/>
                </a:lnTo>
                <a:close/>
              </a:path>
            </a:pathLst>
          </a:custGeom>
          <a:solidFill>
            <a:srgbClr val="0087B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993" name="object 10"/>
          <p:cNvSpPr>
            <a:spLocks/>
          </p:cNvSpPr>
          <p:nvPr/>
        </p:nvSpPr>
        <p:spPr bwMode="auto">
          <a:xfrm>
            <a:off x="684213" y="3992563"/>
            <a:ext cx="4878387" cy="0"/>
          </a:xfrm>
          <a:custGeom>
            <a:avLst/>
            <a:gdLst>
              <a:gd name="T0" fmla="*/ 4878627 w 4878070"/>
              <a:gd name="T1" fmla="*/ 0 w 4878070"/>
              <a:gd name="T2" fmla="*/ 0 60000 65536"/>
              <a:gd name="T3" fmla="*/ 0 60000 65536"/>
            </a:gdLst>
            <a:ahLst/>
            <a:cxnLst>
              <a:cxn ang="T2">
                <a:pos x="T0" y="0"/>
              </a:cxn>
              <a:cxn ang="T3">
                <a:pos x="T1" y="0"/>
              </a:cxn>
            </a:cxnLst>
            <a:rect l="0" t="0" r="r" b="b"/>
            <a:pathLst>
              <a:path w="4878070">
                <a:moveTo>
                  <a:pt x="4877993" y="0"/>
                </a:moveTo>
                <a:lnTo>
                  <a:pt x="0" y="0"/>
                </a:lnTo>
              </a:path>
            </a:pathLst>
          </a:custGeom>
          <a:noFill/>
          <a:ln w="21336">
            <a:solidFill>
              <a:srgbClr val="0087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994" name="object 3"/>
          <p:cNvSpPr txBox="1">
            <a:spLocks noChangeArrowheads="1"/>
          </p:cNvSpPr>
          <p:nvPr/>
        </p:nvSpPr>
        <p:spPr bwMode="auto">
          <a:xfrm>
            <a:off x="654050" y="3589338"/>
            <a:ext cx="4070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pt-BR" altLang="en-US" sz="1800">
                <a:solidFill>
                  <a:srgbClr val="0087B9"/>
                </a:solidFill>
                <a:cs typeface="Arial" panose="020B0604020202020204" pitchFamily="34" charset="0"/>
              </a:rPr>
              <a:t>600 TO 900 DEATHS</a:t>
            </a:r>
            <a:endParaRPr lang="pt-BR" altLang="en-US" sz="1800" b="0">
              <a:solidFill>
                <a:schemeClr val="tx1"/>
              </a:solidFill>
              <a:cs typeface="Arial" panose="020B0604020202020204" pitchFamily="34" charset="0"/>
            </a:endParaRPr>
          </a:p>
        </p:txBody>
      </p:sp>
      <p:sp>
        <p:nvSpPr>
          <p:cNvPr id="41995" name="object 6"/>
          <p:cNvSpPr txBox="1">
            <a:spLocks noChangeArrowheads="1"/>
          </p:cNvSpPr>
          <p:nvPr/>
        </p:nvSpPr>
        <p:spPr bwMode="auto">
          <a:xfrm>
            <a:off x="654050" y="4583113"/>
            <a:ext cx="20891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800">
                <a:solidFill>
                  <a:srgbClr val="DDE1D9"/>
                </a:solidFill>
                <a:cs typeface="Arial" panose="020B0604020202020204" pitchFamily="34" charset="0"/>
              </a:rPr>
              <a:t>*estimated figures</a:t>
            </a:r>
            <a:endParaRPr lang="en-US" altLang="en-US" sz="800" b="0">
              <a:solidFill>
                <a:schemeClr val="tx1"/>
              </a:solidFill>
              <a:cs typeface="Arial" panose="020B0604020202020204" pitchFamily="34" charset="0"/>
            </a:endParaRPr>
          </a:p>
        </p:txBody>
      </p:sp>
      <p:sp>
        <p:nvSpPr>
          <p:cNvPr id="41996" name="object 7"/>
          <p:cNvSpPr txBox="1">
            <a:spLocks/>
          </p:cNvSpPr>
          <p:nvPr/>
        </p:nvSpPr>
        <p:spPr bwMode="auto">
          <a:xfrm>
            <a:off x="654050" y="463550"/>
            <a:ext cx="8255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3500">
                <a:solidFill>
                  <a:srgbClr val="B9CE1F"/>
                </a:solidFill>
                <a:cs typeface="Arial" panose="020B0604020202020204" pitchFamily="34" charset="0"/>
              </a:rPr>
              <a:t>EVERY YEAR*...</a:t>
            </a:r>
            <a:endParaRPr lang="en-US" altLang="en-US" sz="3500">
              <a:solidFill>
                <a:schemeClr val="tx1"/>
              </a:solidFill>
              <a:cs typeface="Arial" panose="020B0604020202020204" pitchFamily="34" charset="0"/>
            </a:endParaRPr>
          </a:p>
        </p:txBody>
      </p:sp>
      <p:sp>
        <p:nvSpPr>
          <p:cNvPr id="41997" name="Rectangle 36"/>
          <p:cNvSpPr>
            <a:spLocks noChangeArrowheads="1"/>
          </p:cNvSpPr>
          <p:nvPr/>
        </p:nvSpPr>
        <p:spPr bwMode="auto">
          <a:xfrm>
            <a:off x="652463" y="2343150"/>
            <a:ext cx="48339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defRPr sz="3200" b="1">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b="1">
                <a:solidFill>
                  <a:srgbClr val="2C43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b="1">
                <a:solidFill>
                  <a:srgbClr val="2C43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b="1">
                <a:solidFill>
                  <a:srgbClr val="2C4340"/>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en-US" altLang="en-US" sz="1800">
                <a:solidFill>
                  <a:srgbClr val="DDE1D9"/>
                </a:solidFill>
                <a:cs typeface="Arial" panose="020B0604020202020204" pitchFamily="34" charset="0"/>
              </a:rPr>
              <a:t>30,000 NEW CASES OF SERIOUS </a:t>
            </a:r>
            <a:br>
              <a:rPr lang="en-US" altLang="en-US" sz="1800">
                <a:solidFill>
                  <a:srgbClr val="DDE1D9"/>
                </a:solidFill>
                <a:cs typeface="Arial" panose="020B0604020202020204" pitchFamily="34" charset="0"/>
              </a:rPr>
            </a:br>
            <a:r>
              <a:rPr lang="en-US" altLang="en-US" sz="1800">
                <a:solidFill>
                  <a:srgbClr val="DDE1D9"/>
                </a:solidFill>
                <a:cs typeface="Arial" panose="020B0604020202020204" pitchFamily="34" charset="0"/>
              </a:rPr>
              <a:t>ILL-HEALTH</a:t>
            </a:r>
            <a:endParaRPr lang="en-US" altLang="en-US" sz="1800" b="0">
              <a:solidFill>
                <a:schemeClr val="tx1"/>
              </a:solidFill>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orksafe PowerPoint Template.potx" id="{FF3C547E-AB8E-4ED8-9A8F-8D19306EA099}" vid="{0C520BD2-9B16-4903-B3E1-FC1C7A36479C}"/>
    </a:ext>
  </a:extLst>
</a:theme>
</file>

<file path=ppt/theme/theme2.xml><?xml version="1.0" encoding="utf-8"?>
<a:theme xmlns:a="http://schemas.openxmlformats.org/drawingml/2006/main" name="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orksafe PowerPoint Template.potx" id="{FF3C547E-AB8E-4ED8-9A8F-8D19306EA099}" vid="{522988FA-F5EF-4CFA-8642-ADC887529806}"/>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09FF022973D246A061D68F6B2C9938" ma:contentTypeVersion="1" ma:contentTypeDescription="Create a new document." ma:contentTypeScope="" ma:versionID="9bee3f639c2bd9dcde5de5b4c2198e9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0FC009-58C0-40D0-9093-CFE746316C58}">
  <ds:schemaRefs>
    <ds:schemaRef ds:uri="http://schemas.microsoft.com/sharepoint/v3/contenttype/forms"/>
  </ds:schemaRefs>
</ds:datastoreItem>
</file>

<file path=customXml/itemProps2.xml><?xml version="1.0" encoding="utf-8"?>
<ds:datastoreItem xmlns:ds="http://schemas.openxmlformats.org/officeDocument/2006/customXml" ds:itemID="{59671835-E466-4965-9883-42D1BC746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Worksafe SafeStart breakfasts </Template>
  <TotalTime>16835</TotalTime>
  <Words>1102</Words>
  <Application>Microsoft Office PowerPoint</Application>
  <PresentationFormat>On-screen Show (16:9)</PresentationFormat>
  <Paragraphs>191</Paragraphs>
  <Slides>24</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Calibri</vt:lpstr>
      <vt:lpstr>Arial</vt:lpstr>
      <vt:lpstr>Verdana</vt:lpstr>
      <vt:lpstr>Wingdings</vt:lpstr>
      <vt:lpstr>Dark Background</vt:lpstr>
      <vt:lpstr>Light Background</vt:lpstr>
      <vt:lpstr>Custom Design</vt:lpstr>
      <vt:lpstr>PowerPoint Presentation</vt:lpstr>
      <vt:lpstr>PowerPoint Presentation</vt:lpstr>
      <vt:lpstr>Creating the platform</vt:lpstr>
      <vt:lpstr>Harm reduction plan focus</vt:lpstr>
      <vt:lpstr>PowerPoint Presentation</vt:lpstr>
      <vt:lpstr>PowerPoint Presentation</vt:lpstr>
      <vt:lpstr>PowerPoint Presentation</vt:lpstr>
      <vt:lpstr>PowerPoint Presentation</vt:lpstr>
      <vt:lpstr>PowerPoint Presentation</vt:lpstr>
      <vt:lpstr>A TYPICAL WORKER IS</vt:lpstr>
      <vt:lpstr>PowerPoint Presentation</vt:lpstr>
      <vt:lpstr>PowerPoint Presentation</vt:lpstr>
      <vt:lpstr>PowerPoint Presentation</vt:lpstr>
      <vt:lpstr>PowerPoint Presentation</vt:lpstr>
      <vt:lpstr>PowerPoint Presentation</vt:lpstr>
      <vt:lpstr>PowerPoint Presentation</vt:lpstr>
      <vt:lpstr>proportionate, consistent regulatory practice </vt:lpstr>
      <vt:lpstr>proportionate, consistent enforcement  </vt:lpstr>
      <vt:lpstr>How are we performing?  </vt:lpstr>
      <vt:lpstr>The Hazardous substances landscape</vt:lpstr>
      <vt:lpstr>Required capability</vt:lpstr>
      <vt:lpstr>PowerPoint Presentation</vt:lpstr>
      <vt:lpstr>Communication and information tools </vt:lpstr>
      <vt:lpstr>For more information visit: worksafe.govt.nz</vt:lpstr>
    </vt:vector>
  </TitlesOfParts>
  <Company>Ministry of Economic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start breakfasts</dc:title>
  <dc:creator>Caroline Robertson</dc:creator>
  <dc:description>Designed by Clemenger and Developed by Allfields for Worksafe New Zealand</dc:description>
  <cp:lastModifiedBy>Joanna Daglas</cp:lastModifiedBy>
  <cp:revision>936</cp:revision>
  <cp:lastPrinted>2016-08-25T02:46:17Z</cp:lastPrinted>
  <dcterms:created xsi:type="dcterms:W3CDTF">2013-12-17T23:32:14Z</dcterms:created>
  <dcterms:modified xsi:type="dcterms:W3CDTF">2016-09-04T23:16:01Z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0x010100E509FF022973D246A061D68F6B2C9938</vt:lpwstr>
  </property>
  <property fmtid="{D5CDD505-2E9C-101B-9397-08002B2CF9AE}" pid="3" name="PublishingExpirationDate">
    <vt:lpwstr/>
  </property>
  <property fmtid="{D5CDD505-2E9C-101B-9397-08002B2CF9AE}" pid="4" name="PublishingStartDate">
    <vt:lpwstr/>
  </property>
</Properties>
</file>